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slideLayouts/slideLayout5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comments/comment2.xml" ContentType="application/vnd.openxmlformats-officedocument.presentationml.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3.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comment4.xml" ContentType="application/vnd.openxmlformats-officedocument.presentationml.comments+xml"/>
  <Override PartName="/ppt/notesSlides/notesSlide16.xml" ContentType="application/vnd.openxmlformats-officedocument.presentationml.notesSlide+xml"/>
  <Override PartName="/ppt/comments/comment5.xml" ContentType="application/vnd.openxmlformats-officedocument.presentationml.comments+xml"/>
  <Override PartName="/ppt/notesSlides/notesSlide17.xml" ContentType="application/vnd.openxmlformats-officedocument.presentationml.notesSlide+xml"/>
  <Override PartName="/ppt/comments/comment6.xml" ContentType="application/vnd.openxmlformats-officedocument.presentationml.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4"/>
    <p:sldMasterId id="2147483674" r:id="rId5"/>
    <p:sldMasterId id="2147483701" r:id="rId6"/>
    <p:sldMasterId id="2147483718" r:id="rId7"/>
    <p:sldMasterId id="2147483736" r:id="rId8"/>
  </p:sldMasterIdLst>
  <p:notesMasterIdLst>
    <p:notesMasterId r:id="rId53"/>
  </p:notesMasterIdLst>
  <p:sldIdLst>
    <p:sldId id="256" r:id="rId9"/>
    <p:sldId id="1484" r:id="rId10"/>
    <p:sldId id="1427" r:id="rId11"/>
    <p:sldId id="1387" r:id="rId12"/>
    <p:sldId id="1486" r:id="rId13"/>
    <p:sldId id="1487" r:id="rId14"/>
    <p:sldId id="1501" r:id="rId15"/>
    <p:sldId id="1500" r:id="rId16"/>
    <p:sldId id="1491" r:id="rId17"/>
    <p:sldId id="1515" r:id="rId18"/>
    <p:sldId id="1490" r:id="rId19"/>
    <p:sldId id="1514" r:id="rId20"/>
    <p:sldId id="1503" r:id="rId21"/>
    <p:sldId id="1506" r:id="rId22"/>
    <p:sldId id="1499" r:id="rId23"/>
    <p:sldId id="1502" r:id="rId24"/>
    <p:sldId id="1510" r:id="rId25"/>
    <p:sldId id="1513" r:id="rId26"/>
    <p:sldId id="1511" r:id="rId27"/>
    <p:sldId id="1512" r:id="rId28"/>
    <p:sldId id="1509" r:id="rId29"/>
    <p:sldId id="1507" r:id="rId30"/>
    <p:sldId id="1508" r:id="rId31"/>
    <p:sldId id="284" r:id="rId32"/>
    <p:sldId id="257" r:id="rId33"/>
    <p:sldId id="259" r:id="rId34"/>
    <p:sldId id="260" r:id="rId35"/>
    <p:sldId id="261" r:id="rId36"/>
    <p:sldId id="265" r:id="rId37"/>
    <p:sldId id="285" r:id="rId38"/>
    <p:sldId id="263" r:id="rId39"/>
    <p:sldId id="264" r:id="rId40"/>
    <p:sldId id="267" r:id="rId41"/>
    <p:sldId id="268" r:id="rId42"/>
    <p:sldId id="269" r:id="rId43"/>
    <p:sldId id="270" r:id="rId44"/>
    <p:sldId id="271" r:id="rId45"/>
    <p:sldId id="280" r:id="rId46"/>
    <p:sldId id="283" r:id="rId47"/>
    <p:sldId id="286" r:id="rId48"/>
    <p:sldId id="282" r:id="rId49"/>
    <p:sldId id="281" r:id="rId50"/>
    <p:sldId id="1485" r:id="rId51"/>
    <p:sldId id="1426"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ran, Josh" initials="BJ" lastIdx="13" clrIdx="0">
    <p:extLst>
      <p:ext uri="{19B8F6BF-5375-455C-9EA6-DF929625EA0E}">
        <p15:presenceInfo xmlns:p15="http://schemas.microsoft.com/office/powerpoint/2012/main" userId="S::joshbaran@quickenloans.com::b264db94-cb6c-4880-939a-ef962e088732" providerId="AD"/>
      </p:ext>
    </p:extLst>
  </p:cmAuthor>
  <p:cmAuthor id="2" name="Varga, Peter" initials="VP" lastIdx="4" clrIdx="1">
    <p:extLst>
      <p:ext uri="{19B8F6BF-5375-455C-9EA6-DF929625EA0E}">
        <p15:presenceInfo xmlns:p15="http://schemas.microsoft.com/office/powerpoint/2012/main" userId="S::petervarga@rocketmortgage.com::e1e7211e-bc9c-4926-b42d-ce7ae9a4825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D22F"/>
    <a:srgbClr val="344529"/>
    <a:srgbClr val="2B3922"/>
    <a:srgbClr val="2E3722"/>
    <a:srgbClr val="FCF7F1"/>
    <a:srgbClr val="B8D233"/>
    <a:srgbClr val="5CC6D6"/>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4C47ED-0AE3-46A2-A5B1-105D14902D43}" v="813" dt="2021-08-10T18:52:22.809"/>
    <p1510:client id="{0BCC6BBA-8024-4A72-8255-1CE6A9C191DE}" v="1561" dt="2021-08-10T21:48:52.823"/>
    <p1510:client id="{314F38B0-6C80-7B24-9D44-45BDA9E35530}" v="2058" dt="2021-08-11T02:17:51.672"/>
    <p1510:client id="{45C17488-5283-F056-14F2-7C5D81F896CC}" v="1463" dt="2021-08-10T01:43:18.472"/>
    <p1510:client id="{A98E713A-F18B-AF74-8D56-12E86C8904D0}" v="1812" dt="2021-08-11T18:00:26.4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slide" Target="slides/slide42.xml"/><Relationship Id="rId55"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Master" Target="slideMasters/slideMaster2.xml"/><Relationship Id="rId19" Type="http://schemas.openxmlformats.org/officeDocument/2006/relationships/slide" Target="slides/slide1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viewProps" Target="viewProps.xml"/><Relationship Id="rId8" Type="http://schemas.openxmlformats.org/officeDocument/2006/relationships/slideMaster" Target="slideMasters/slideMaster5.xml"/><Relationship Id="rId51" Type="http://schemas.openxmlformats.org/officeDocument/2006/relationships/slide" Target="slides/slide43.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59" Type="http://schemas.microsoft.com/office/2015/10/relationships/revisionInfo" Target="revisionInfo.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 Id="rId57" Type="http://schemas.openxmlformats.org/officeDocument/2006/relationships/theme" Target="theme/theme1.xml"/><Relationship Id="rId10" Type="http://schemas.openxmlformats.org/officeDocument/2006/relationships/slide" Target="slides/slide2.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slide" Target="slides/slide4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8-10T16:42:39.199" idx="1">
    <p:pos x="1304" y="201"/>
    <p:text>[@Varga, Peter] - Are you going to provide examples for achieveing: integrity validation, non-repudiation, and confidentialty?</p:text>
    <p:extLst>
      <p:ext uri="{C676402C-5697-4E1C-873F-D02D1690AC5C}">
        <p15:threadingInfo xmlns:p15="http://schemas.microsoft.com/office/powerpoint/2012/main" timeZoneBias="240"/>
      </p:ext>
    </p:extLst>
  </p:cm>
  <p:cm authorId="2" dt="2021-08-10T13:48:13.355" idx="1">
    <p:pos x="1304" y="297"/>
    <p:text>I will address examples - just wanted to outline things first 
</p:text>
    <p:extLst>
      <p:ext uri="{C676402C-5697-4E1C-873F-D02D1690AC5C}">
        <p15:threadingInfo xmlns:p15="http://schemas.microsoft.com/office/powerpoint/2012/main" timeZoneBias="420">
          <p15:parentCm authorId="1" idx="1"/>
        </p15:threadingInfo>
      </p:ext>
    </p:extLst>
  </p:cm>
  <p:cm authorId="1" dt="2021-08-10T17:48:52.790" idx="13">
    <p:pos x="1304" y="393"/>
    <p:text>Okay, so that is the intent. Works.</p:text>
    <p:extLst>
      <p:ext uri="{C676402C-5697-4E1C-873F-D02D1690AC5C}">
        <p15:threadingInfo xmlns:p15="http://schemas.microsoft.com/office/powerpoint/2012/main" timeZoneBias="240">
          <p15:parentCm authorId="1" idx="1"/>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8-10T16:44:02.268" idx="2">
    <p:pos x="10" y="10"/>
    <p:text>[@Varga, Peter] - Seems like some of this context should be set up before talking about API security to lay the foundation about what an API is.</p:text>
    <p:extLst>
      <p:ext uri="{C676402C-5697-4E1C-873F-D02D1690AC5C}">
        <p15:threadingInfo xmlns:p15="http://schemas.microsoft.com/office/powerpoint/2012/main" timeZoneBias="240"/>
      </p:ext>
    </p:extLst>
  </p:cm>
  <p:cm authorId="2" dt="2021-08-10T13:49:17.326" idx="2">
    <p:pos x="10" y="106"/>
    <p:text>I was hoping that was what the previous slide did - I'll add more context
</p:text>
    <p:extLst>
      <p:ext uri="{C676402C-5697-4E1C-873F-D02D1690AC5C}">
        <p15:threadingInfo xmlns:p15="http://schemas.microsoft.com/office/powerpoint/2012/main" timeZoneBias="420">
          <p15:parentCm authorId="1" idx="2"/>
        </p15:threadingInfo>
      </p:ext>
    </p:extLst>
  </p:cm>
  <p:cm authorId="1" dt="2021-08-10T17:48:34.658" idx="12">
    <p:pos x="10" y="202"/>
    <p:text>I was basing that on the first paragraph. You know how you intend to present it better than I do.</p:text>
    <p:extLst>
      <p:ext uri="{C676402C-5697-4E1C-873F-D02D1690AC5C}">
        <p15:threadingInfo xmlns:p15="http://schemas.microsoft.com/office/powerpoint/2012/main" timeZoneBias="240">
          <p15:parentCm authorId="1" idx="2"/>
        </p15:threadingInfo>
      </p:ext>
    </p:extLst>
  </p:cm>
  <p:cm authorId="1" dt="2021-08-10T16:44:54.895" idx="3">
    <p:pos x="106" y="106"/>
    <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8-10T16:47:07.082" idx="4">
    <p:pos x="10" y="10"/>
    <p:text>[@Varga, Peter] - For HMAC it may be worth explaining how a message could be tampered with via a MITM attack.</p:text>
    <p:extLst>
      <p:ext uri="{C676402C-5697-4E1C-873F-D02D1690AC5C}">
        <p15:threadingInfo xmlns:p15="http://schemas.microsoft.com/office/powerpoint/2012/main" timeZoneBias="2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08-10T16:52:28.842" idx="5">
    <p:pos x="10" y="10"/>
    <p:text>[@Varga, Peter] - This sounds like we are talking about API design here. Or is this about API consumption?</p:text>
    <p:extLst>
      <p:ext uri="{C676402C-5697-4E1C-873F-D02D1690AC5C}">
        <p15:threadingInfo xmlns:p15="http://schemas.microsoft.com/office/powerpoint/2012/main" timeZoneBias="240"/>
      </p:ext>
    </p:extLst>
  </p:cm>
  <p:cm authorId="2" dt="2021-08-10T19:17:08.904" idx="4">
    <p:pos x="10" y="106"/>
    <p:text>Both
</p:text>
    <p:extLst>
      <p:ext uri="{C676402C-5697-4E1C-873F-D02D1690AC5C}">
        <p15:threadingInfo xmlns:p15="http://schemas.microsoft.com/office/powerpoint/2012/main" timeZoneBias="420">
          <p15:parentCm authorId="1" idx="5"/>
        </p15:threadingInfo>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1-08-10T17:39:54.132" idx="7">
    <p:pos x="10" y="10"/>
    <p:text>[@Varga, Peter] - Given the focus do we want to talk asymetric encryption?</p:text>
    <p:extLst>
      <p:ext uri="{C676402C-5697-4E1C-873F-D02D1690AC5C}">
        <p15:threadingInfo xmlns:p15="http://schemas.microsoft.com/office/powerpoint/2012/main" timeZoneBias="2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1-08-10T17:43:47.441" idx="8">
    <p:pos x="10" y="10"/>
    <p:text>[@Varga, Peter] - Update the layout if you want to keep this Screenshot</p:text>
    <p:extLst>
      <p:ext uri="{C676402C-5697-4E1C-873F-D02D1690AC5C}">
        <p15:threadingInfo xmlns:p15="http://schemas.microsoft.com/office/powerpoint/2012/main" timeZoneBias="240"/>
      </p:ext>
    </p:extLst>
  </p:cm>
  <p:cm authorId="2" dt="2021-08-10T15:20:26.525" idx="3">
    <p:pos x="10" y="106"/>
    <p:text>Thanks!
</p:text>
    <p:extLst>
      <p:ext uri="{C676402C-5697-4E1C-873F-D02D1690AC5C}">
        <p15:threadingInfo xmlns:p15="http://schemas.microsoft.com/office/powerpoint/2012/main" timeZoneBias="420">
          <p15:parentCm authorId="1" idx="8"/>
        </p15:threadingInfo>
      </p:ext>
    </p:extLst>
  </p:cm>
</p:cmLst>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2FC952-26B4-44A0-BE91-3A8E48F4C9DE}" type="doc">
      <dgm:prSet loTypeId="urn:microsoft.com/office/officeart/2005/8/layout/list1" loCatId="list" qsTypeId="urn:microsoft.com/office/officeart/2005/8/quickstyle/simple4" qsCatId="simple" csTypeId="urn:microsoft.com/office/officeart/2005/8/colors/accent0_3" csCatId="mainScheme"/>
      <dgm:spPr/>
      <dgm:t>
        <a:bodyPr/>
        <a:lstStyle/>
        <a:p>
          <a:endParaRPr lang="en-US"/>
        </a:p>
      </dgm:t>
    </dgm:pt>
    <dgm:pt modelId="{0181A941-CB37-4A70-831F-BC2D8E849C34}">
      <dgm:prSet/>
      <dgm:spPr/>
      <dgm:t>
        <a:bodyPr/>
        <a:lstStyle/>
        <a:p>
          <a:r>
            <a:rPr lang="en-US"/>
            <a:t>Headers</a:t>
          </a:r>
        </a:p>
      </dgm:t>
    </dgm:pt>
    <dgm:pt modelId="{B63F21C7-DBBC-4487-AD55-8F66689B4E9C}" type="parTrans" cxnId="{5AAC8A18-0AB3-46EE-B9AC-7177710ACA7D}">
      <dgm:prSet/>
      <dgm:spPr/>
      <dgm:t>
        <a:bodyPr/>
        <a:lstStyle/>
        <a:p>
          <a:endParaRPr lang="en-US"/>
        </a:p>
      </dgm:t>
    </dgm:pt>
    <dgm:pt modelId="{060A3485-2030-498F-8A23-5A06E1367703}" type="sibTrans" cxnId="{5AAC8A18-0AB3-46EE-B9AC-7177710ACA7D}">
      <dgm:prSet/>
      <dgm:spPr/>
      <dgm:t>
        <a:bodyPr/>
        <a:lstStyle/>
        <a:p>
          <a:endParaRPr lang="en-US"/>
        </a:p>
      </dgm:t>
    </dgm:pt>
    <dgm:pt modelId="{7D00B569-C16A-4787-B040-EA37B616231A}">
      <dgm:prSet/>
      <dgm:spPr/>
      <dgm:t>
        <a:bodyPr/>
        <a:lstStyle/>
        <a:p>
          <a:r>
            <a:rPr lang="en-US"/>
            <a:t>Request Body</a:t>
          </a:r>
        </a:p>
      </dgm:t>
    </dgm:pt>
    <dgm:pt modelId="{EFB4A482-BE08-4C62-8A24-45FF24F5865A}" type="parTrans" cxnId="{82801347-4C07-404E-A734-E21F0B12C2E9}">
      <dgm:prSet/>
      <dgm:spPr/>
      <dgm:t>
        <a:bodyPr/>
        <a:lstStyle/>
        <a:p>
          <a:endParaRPr lang="en-US"/>
        </a:p>
      </dgm:t>
    </dgm:pt>
    <dgm:pt modelId="{AFACF567-ADB9-465F-80E8-856528BF3816}" type="sibTrans" cxnId="{82801347-4C07-404E-A734-E21F0B12C2E9}">
      <dgm:prSet/>
      <dgm:spPr/>
      <dgm:t>
        <a:bodyPr/>
        <a:lstStyle/>
        <a:p>
          <a:endParaRPr lang="en-US"/>
        </a:p>
      </dgm:t>
    </dgm:pt>
    <dgm:pt modelId="{5F706E72-E596-4BA2-93B5-4F8FA4AF8920}">
      <dgm:prSet/>
      <dgm:spPr/>
      <dgm:t>
        <a:bodyPr/>
        <a:lstStyle/>
        <a:p>
          <a:r>
            <a:rPr lang="en-US"/>
            <a:t>Return Body</a:t>
          </a:r>
        </a:p>
      </dgm:t>
    </dgm:pt>
    <dgm:pt modelId="{CDC06250-5CB4-472B-BC1A-E50581E4B597}" type="parTrans" cxnId="{3113BD6E-2D52-41EA-B7F8-1CB2EE3DD4FA}">
      <dgm:prSet/>
      <dgm:spPr/>
      <dgm:t>
        <a:bodyPr/>
        <a:lstStyle/>
        <a:p>
          <a:endParaRPr lang="en-US"/>
        </a:p>
      </dgm:t>
    </dgm:pt>
    <dgm:pt modelId="{7E74AE69-B9A3-4F5C-83ED-D55FBD2BC711}" type="sibTrans" cxnId="{3113BD6E-2D52-41EA-B7F8-1CB2EE3DD4FA}">
      <dgm:prSet/>
      <dgm:spPr/>
      <dgm:t>
        <a:bodyPr/>
        <a:lstStyle/>
        <a:p>
          <a:endParaRPr lang="en-US"/>
        </a:p>
      </dgm:t>
    </dgm:pt>
    <dgm:pt modelId="{228E2E33-C1A9-4D10-B196-5EA7241D319A}">
      <dgm:prSet/>
      <dgm:spPr/>
      <dgm:t>
        <a:bodyPr/>
        <a:lstStyle/>
        <a:p>
          <a:r>
            <a:rPr lang="en-US"/>
            <a:t>Verb (GET, POST, DELETE, etc.)</a:t>
          </a:r>
        </a:p>
      </dgm:t>
    </dgm:pt>
    <dgm:pt modelId="{395F0E3B-4C87-4DA8-90CA-6D993082E791}" type="parTrans" cxnId="{0BD40FC7-EE30-4569-AF00-ECA7E5231131}">
      <dgm:prSet/>
      <dgm:spPr/>
      <dgm:t>
        <a:bodyPr/>
        <a:lstStyle/>
        <a:p>
          <a:endParaRPr lang="en-US"/>
        </a:p>
      </dgm:t>
    </dgm:pt>
    <dgm:pt modelId="{76C25FB0-0E3B-4D27-8899-C4FF08B2B3D9}" type="sibTrans" cxnId="{0BD40FC7-EE30-4569-AF00-ECA7E5231131}">
      <dgm:prSet/>
      <dgm:spPr/>
      <dgm:t>
        <a:bodyPr/>
        <a:lstStyle/>
        <a:p>
          <a:endParaRPr lang="en-US"/>
        </a:p>
      </dgm:t>
    </dgm:pt>
    <dgm:pt modelId="{09F41EE9-B721-4102-A57D-F51A5741FA2D}">
      <dgm:prSet/>
      <dgm:spPr/>
      <dgm:t>
        <a:bodyPr/>
        <a:lstStyle/>
        <a:p>
          <a:pPr rtl="0"/>
          <a:r>
            <a:rPr lang="en-US"/>
            <a:t>Authentication</a:t>
          </a:r>
        </a:p>
      </dgm:t>
    </dgm:pt>
    <dgm:pt modelId="{B183CAC2-CCC7-4741-91BE-868781F9F3E9}" type="parTrans" cxnId="{768102A3-7EAB-4213-967B-8EAA4D2DFDFD}">
      <dgm:prSet/>
      <dgm:spPr/>
      <dgm:t>
        <a:bodyPr/>
        <a:lstStyle/>
        <a:p>
          <a:endParaRPr lang="en-US"/>
        </a:p>
      </dgm:t>
    </dgm:pt>
    <dgm:pt modelId="{2C3E49B8-5920-4992-AF1C-159F4827D456}" type="sibTrans" cxnId="{768102A3-7EAB-4213-967B-8EAA4D2DFDFD}">
      <dgm:prSet/>
      <dgm:spPr/>
      <dgm:t>
        <a:bodyPr/>
        <a:lstStyle/>
        <a:p>
          <a:endParaRPr lang="en-US"/>
        </a:p>
      </dgm:t>
    </dgm:pt>
    <dgm:pt modelId="{9DB37D15-F1C1-4034-B563-99FEA1338739}">
      <dgm:prSet/>
      <dgm:spPr/>
      <dgm:t>
        <a:bodyPr/>
        <a:lstStyle/>
        <a:p>
          <a:r>
            <a:rPr lang="en-US"/>
            <a:t>None</a:t>
          </a:r>
        </a:p>
      </dgm:t>
    </dgm:pt>
    <dgm:pt modelId="{A3A5A4ED-58AA-4558-8A8D-494B0DDBC33E}" type="parTrans" cxnId="{EA1F8A2A-B54A-4667-BB6B-EC1F59ED45D8}">
      <dgm:prSet/>
      <dgm:spPr/>
      <dgm:t>
        <a:bodyPr/>
        <a:lstStyle/>
        <a:p>
          <a:endParaRPr lang="en-US"/>
        </a:p>
      </dgm:t>
    </dgm:pt>
    <dgm:pt modelId="{EA0A36CE-DBBD-4356-A4FF-DA829FA6B593}" type="sibTrans" cxnId="{EA1F8A2A-B54A-4667-BB6B-EC1F59ED45D8}">
      <dgm:prSet/>
      <dgm:spPr/>
      <dgm:t>
        <a:bodyPr/>
        <a:lstStyle/>
        <a:p>
          <a:endParaRPr lang="en-US"/>
        </a:p>
      </dgm:t>
    </dgm:pt>
    <dgm:pt modelId="{45540F69-66F1-4556-8C13-F19F92CA3597}">
      <dgm:prSet/>
      <dgm:spPr/>
      <dgm:t>
        <a:bodyPr/>
        <a:lstStyle/>
        <a:p>
          <a:r>
            <a:rPr lang="en-US"/>
            <a:t>API Key</a:t>
          </a:r>
        </a:p>
      </dgm:t>
    </dgm:pt>
    <dgm:pt modelId="{40287653-DA21-41C6-BE69-79D93C5DDDD3}" type="parTrans" cxnId="{3C5744F3-9384-402F-87DB-3E5DD3FD2FE2}">
      <dgm:prSet/>
      <dgm:spPr/>
      <dgm:t>
        <a:bodyPr/>
        <a:lstStyle/>
        <a:p>
          <a:endParaRPr lang="en-US"/>
        </a:p>
      </dgm:t>
    </dgm:pt>
    <dgm:pt modelId="{7D22B38C-7552-432C-A038-E1D0439734C6}" type="sibTrans" cxnId="{3C5744F3-9384-402F-87DB-3E5DD3FD2FE2}">
      <dgm:prSet/>
      <dgm:spPr/>
      <dgm:t>
        <a:bodyPr/>
        <a:lstStyle/>
        <a:p>
          <a:endParaRPr lang="en-US"/>
        </a:p>
      </dgm:t>
    </dgm:pt>
    <dgm:pt modelId="{F628269F-FA70-43FC-AE8E-2B4E2A0AFB53}">
      <dgm:prSet/>
      <dgm:spPr/>
      <dgm:t>
        <a:bodyPr/>
        <a:lstStyle/>
        <a:p>
          <a:r>
            <a:rPr lang="en-US"/>
            <a:t>Bearer Token</a:t>
          </a:r>
        </a:p>
      </dgm:t>
    </dgm:pt>
    <dgm:pt modelId="{B031CB7A-A295-4442-BD12-1DE7A55A7444}" type="parTrans" cxnId="{4AA05FC8-D278-433B-90CB-2E523488E5A0}">
      <dgm:prSet/>
      <dgm:spPr/>
      <dgm:t>
        <a:bodyPr/>
        <a:lstStyle/>
        <a:p>
          <a:endParaRPr lang="en-US"/>
        </a:p>
      </dgm:t>
    </dgm:pt>
    <dgm:pt modelId="{DDB770EC-7A0F-4521-B73E-DD106CA4FB0C}" type="sibTrans" cxnId="{4AA05FC8-D278-433B-90CB-2E523488E5A0}">
      <dgm:prSet/>
      <dgm:spPr/>
      <dgm:t>
        <a:bodyPr/>
        <a:lstStyle/>
        <a:p>
          <a:endParaRPr lang="en-US"/>
        </a:p>
      </dgm:t>
    </dgm:pt>
    <dgm:pt modelId="{C4A3B519-70BA-40D1-8FF2-1A78466EB14B}">
      <dgm:prSet/>
      <dgm:spPr/>
      <dgm:t>
        <a:bodyPr/>
        <a:lstStyle/>
        <a:p>
          <a:r>
            <a:rPr lang="en-US"/>
            <a:t>Basic (user name/</a:t>
          </a:r>
          <a:r>
            <a:rPr lang="en-US" err="1"/>
            <a:t>pwd</a:t>
          </a:r>
          <a:r>
            <a:rPr lang="en-US"/>
            <a:t>)</a:t>
          </a:r>
        </a:p>
      </dgm:t>
    </dgm:pt>
    <dgm:pt modelId="{083842F2-3BE8-4EBE-A61D-74EC610A60FF}" type="parTrans" cxnId="{CB376079-22AE-4B48-834D-8CE21639B007}">
      <dgm:prSet/>
      <dgm:spPr/>
      <dgm:t>
        <a:bodyPr/>
        <a:lstStyle/>
        <a:p>
          <a:endParaRPr lang="en-US"/>
        </a:p>
      </dgm:t>
    </dgm:pt>
    <dgm:pt modelId="{04A896BF-0845-46CA-AA8E-CE58B1786DB5}" type="sibTrans" cxnId="{CB376079-22AE-4B48-834D-8CE21639B007}">
      <dgm:prSet/>
      <dgm:spPr/>
      <dgm:t>
        <a:bodyPr/>
        <a:lstStyle/>
        <a:p>
          <a:endParaRPr lang="en-US"/>
        </a:p>
      </dgm:t>
    </dgm:pt>
    <dgm:pt modelId="{7BB33F63-0BE5-49F9-8153-5825A6E86A3F}">
      <dgm:prSet/>
      <dgm:spPr/>
      <dgm:t>
        <a:bodyPr/>
        <a:lstStyle/>
        <a:p>
          <a:r>
            <a:rPr lang="en-US"/>
            <a:t>OAuth (1 + 2)</a:t>
          </a:r>
        </a:p>
      </dgm:t>
    </dgm:pt>
    <dgm:pt modelId="{578E32B5-C654-40DE-A081-5C698556E8DE}" type="parTrans" cxnId="{B5DCE625-9BE1-450F-AE80-5020DC831E3D}">
      <dgm:prSet/>
      <dgm:spPr/>
      <dgm:t>
        <a:bodyPr/>
        <a:lstStyle/>
        <a:p>
          <a:endParaRPr lang="en-US"/>
        </a:p>
      </dgm:t>
    </dgm:pt>
    <dgm:pt modelId="{6DA3A2DC-15A4-4D42-A560-6B52E6604FBF}" type="sibTrans" cxnId="{B5DCE625-9BE1-450F-AE80-5020DC831E3D}">
      <dgm:prSet/>
      <dgm:spPr/>
      <dgm:t>
        <a:bodyPr/>
        <a:lstStyle/>
        <a:p>
          <a:endParaRPr lang="en-US"/>
        </a:p>
      </dgm:t>
    </dgm:pt>
    <dgm:pt modelId="{30BFF114-8418-42FF-A224-640B0772FF50}">
      <dgm:prSet/>
      <dgm:spPr/>
      <dgm:t>
        <a:bodyPr/>
        <a:lstStyle/>
        <a:p>
          <a:r>
            <a:rPr lang="en-US"/>
            <a:t>Others (JWTs, Hawk, AWS Signature Digest, NTLM, etc.)...</a:t>
          </a:r>
        </a:p>
      </dgm:t>
    </dgm:pt>
    <dgm:pt modelId="{B6BA2B4D-13D8-4FE0-BBBF-272BD68D6A4B}" type="parTrans" cxnId="{D9A4127C-822A-46EE-9616-B973ABC70C06}">
      <dgm:prSet/>
      <dgm:spPr/>
      <dgm:t>
        <a:bodyPr/>
        <a:lstStyle/>
        <a:p>
          <a:endParaRPr lang="en-US"/>
        </a:p>
      </dgm:t>
    </dgm:pt>
    <dgm:pt modelId="{D459E7B9-2F04-40A9-8B35-62A082F48128}" type="sibTrans" cxnId="{D9A4127C-822A-46EE-9616-B973ABC70C06}">
      <dgm:prSet/>
      <dgm:spPr/>
      <dgm:t>
        <a:bodyPr/>
        <a:lstStyle/>
        <a:p>
          <a:endParaRPr lang="en-US"/>
        </a:p>
      </dgm:t>
    </dgm:pt>
    <dgm:pt modelId="{4A6BFD93-AED6-41A9-BDD0-F3830C8FD8D0}">
      <dgm:prSet/>
      <dgm:spPr/>
      <dgm:t>
        <a:bodyPr/>
        <a:lstStyle/>
        <a:p>
          <a:r>
            <a:rPr lang="en-US"/>
            <a:t>Parameters are Key / Value pairs - Separated by ? -- Additional values by &amp; </a:t>
          </a:r>
        </a:p>
      </dgm:t>
    </dgm:pt>
    <dgm:pt modelId="{7C33D8EA-651E-46A2-897B-16073BB96D5D}" type="parTrans" cxnId="{E607E12C-A172-46F2-982A-C6858825D924}">
      <dgm:prSet/>
      <dgm:spPr/>
      <dgm:t>
        <a:bodyPr/>
        <a:lstStyle/>
        <a:p>
          <a:endParaRPr lang="en-US"/>
        </a:p>
      </dgm:t>
    </dgm:pt>
    <dgm:pt modelId="{2C432076-883C-4012-A56D-DCF4602A1E16}" type="sibTrans" cxnId="{E607E12C-A172-46F2-982A-C6858825D924}">
      <dgm:prSet/>
      <dgm:spPr/>
      <dgm:t>
        <a:bodyPr/>
        <a:lstStyle/>
        <a:p>
          <a:endParaRPr lang="en-US"/>
        </a:p>
      </dgm:t>
    </dgm:pt>
    <dgm:pt modelId="{AD36D779-1DCE-49FC-A4DD-990C25BF8807}">
      <dgm:prSet/>
      <dgm:spPr/>
      <dgm:t>
        <a:bodyPr/>
        <a:lstStyle/>
        <a:p>
          <a:r>
            <a:rPr lang="en-US"/>
            <a:t>Header Parameters (request headers)</a:t>
          </a:r>
        </a:p>
      </dgm:t>
    </dgm:pt>
    <dgm:pt modelId="{AE842D86-9BFC-44D7-A7D5-041F9C9CCF79}" type="parTrans" cxnId="{8213F1DC-7F34-475E-A047-2188A385F72F}">
      <dgm:prSet/>
      <dgm:spPr/>
      <dgm:t>
        <a:bodyPr/>
        <a:lstStyle/>
        <a:p>
          <a:endParaRPr lang="en-US"/>
        </a:p>
      </dgm:t>
    </dgm:pt>
    <dgm:pt modelId="{9CEF7B49-B7DD-45D3-BA5B-5049D2423DBC}" type="sibTrans" cxnId="{8213F1DC-7F34-475E-A047-2188A385F72F}">
      <dgm:prSet/>
      <dgm:spPr/>
      <dgm:t>
        <a:bodyPr/>
        <a:lstStyle/>
        <a:p>
          <a:endParaRPr lang="en-US"/>
        </a:p>
      </dgm:t>
    </dgm:pt>
    <dgm:pt modelId="{66F84D8F-1A5D-41F1-A69B-ED259F878FD1}">
      <dgm:prSet/>
      <dgm:spPr/>
      <dgm:t>
        <a:bodyPr/>
        <a:lstStyle/>
        <a:p>
          <a:r>
            <a:rPr lang="en-US"/>
            <a:t>Parameters included in the request header, usually related to authorization</a:t>
          </a:r>
        </a:p>
      </dgm:t>
    </dgm:pt>
    <dgm:pt modelId="{9E76EB60-F84B-4A78-B791-7BF053B5AD7A}" type="parTrans" cxnId="{5C096D48-F935-4670-AA9D-B33A408AD653}">
      <dgm:prSet/>
      <dgm:spPr/>
      <dgm:t>
        <a:bodyPr/>
        <a:lstStyle/>
        <a:p>
          <a:endParaRPr lang="en-US"/>
        </a:p>
      </dgm:t>
    </dgm:pt>
    <dgm:pt modelId="{7257FB36-37C2-4CC1-87B2-24C8945C84B7}" type="sibTrans" cxnId="{5C096D48-F935-4670-AA9D-B33A408AD653}">
      <dgm:prSet/>
      <dgm:spPr/>
      <dgm:t>
        <a:bodyPr/>
        <a:lstStyle/>
        <a:p>
          <a:endParaRPr lang="en-US"/>
        </a:p>
      </dgm:t>
    </dgm:pt>
    <dgm:pt modelId="{79025F09-5FB4-434E-BA09-F17A2C66DA33}">
      <dgm:prSet/>
      <dgm:spPr/>
      <dgm:t>
        <a:bodyPr/>
        <a:lstStyle/>
        <a:p>
          <a:r>
            <a:rPr lang="en-US"/>
            <a:t>Path Parameters </a:t>
          </a:r>
        </a:p>
      </dgm:t>
    </dgm:pt>
    <dgm:pt modelId="{5C4CFFED-31D6-450C-A739-D16CEF209283}" type="parTrans" cxnId="{8223E36A-DB56-4695-8AF7-B97A22DD5146}">
      <dgm:prSet/>
      <dgm:spPr/>
      <dgm:t>
        <a:bodyPr/>
        <a:lstStyle/>
        <a:p>
          <a:endParaRPr lang="en-US"/>
        </a:p>
      </dgm:t>
    </dgm:pt>
    <dgm:pt modelId="{E32227E4-A0BE-4E71-AD36-C4998CB3D36B}" type="sibTrans" cxnId="{8223E36A-DB56-4695-8AF7-B97A22DD5146}">
      <dgm:prSet/>
      <dgm:spPr/>
      <dgm:t>
        <a:bodyPr/>
        <a:lstStyle/>
        <a:p>
          <a:endParaRPr lang="en-US"/>
        </a:p>
      </dgm:t>
    </dgm:pt>
    <dgm:pt modelId="{50EA8D32-B367-49EA-B05F-5C18B6093942}">
      <dgm:prSet/>
      <dgm:spPr/>
      <dgm:t>
        <a:bodyPr/>
        <a:lstStyle/>
        <a:p>
          <a:pPr rtl="0"/>
          <a:r>
            <a:rPr lang="en-US"/>
            <a:t>Parameters within the path of the endpoint, before the query string (?). These are usually</a:t>
          </a:r>
          <a:r>
            <a:rPr lang="en-US">
              <a:latin typeface="Calibri Light" panose="020F0302020204030204"/>
            </a:rPr>
            <a:t> denoted</a:t>
          </a:r>
          <a:r>
            <a:rPr lang="en-US"/>
            <a:t> within curly braces</a:t>
          </a:r>
        </a:p>
      </dgm:t>
    </dgm:pt>
    <dgm:pt modelId="{B098C8A2-073B-4F7D-845A-6A5B5AA52542}" type="parTrans" cxnId="{5AD6CAEB-871B-4780-ACA1-55E55E271F3F}">
      <dgm:prSet/>
      <dgm:spPr/>
      <dgm:t>
        <a:bodyPr/>
        <a:lstStyle/>
        <a:p>
          <a:endParaRPr lang="en-US"/>
        </a:p>
      </dgm:t>
    </dgm:pt>
    <dgm:pt modelId="{F2E69762-6D48-4F0C-B03C-503DEF958DE6}" type="sibTrans" cxnId="{5AD6CAEB-871B-4780-ACA1-55E55E271F3F}">
      <dgm:prSet/>
      <dgm:spPr/>
      <dgm:t>
        <a:bodyPr/>
        <a:lstStyle/>
        <a:p>
          <a:endParaRPr lang="en-US"/>
        </a:p>
      </dgm:t>
    </dgm:pt>
    <dgm:pt modelId="{301F7664-3F57-4EBE-884D-443F49C7EA24}">
      <dgm:prSet/>
      <dgm:spPr/>
      <dgm:t>
        <a:bodyPr/>
        <a:lstStyle/>
        <a:p>
          <a:r>
            <a:rPr lang="en-US"/>
            <a:t>Query String Parameters</a:t>
          </a:r>
        </a:p>
      </dgm:t>
    </dgm:pt>
    <dgm:pt modelId="{C3F8C503-191C-42C3-9087-D396F740B657}" type="parTrans" cxnId="{3E4DDAC4-5A02-4306-A317-7A6485B1F69F}">
      <dgm:prSet/>
      <dgm:spPr/>
      <dgm:t>
        <a:bodyPr/>
        <a:lstStyle/>
        <a:p>
          <a:endParaRPr lang="en-US"/>
        </a:p>
      </dgm:t>
    </dgm:pt>
    <dgm:pt modelId="{E4B34F6C-40FA-42C4-BD58-5E6A94E69E82}" type="sibTrans" cxnId="{3E4DDAC4-5A02-4306-A317-7A6485B1F69F}">
      <dgm:prSet/>
      <dgm:spPr/>
      <dgm:t>
        <a:bodyPr/>
        <a:lstStyle/>
        <a:p>
          <a:endParaRPr lang="en-US"/>
        </a:p>
      </dgm:t>
    </dgm:pt>
    <dgm:pt modelId="{70ABAEC8-40EC-404C-948B-EF7862D21F58}">
      <dgm:prSet/>
      <dgm:spPr/>
      <dgm:t>
        <a:bodyPr/>
        <a:lstStyle/>
        <a:p>
          <a:r>
            <a:rPr lang="en-US"/>
            <a:t>Parameters in the query string of the endpoint, after the ?</a:t>
          </a:r>
        </a:p>
      </dgm:t>
    </dgm:pt>
    <dgm:pt modelId="{B00F8B2F-2CF2-4579-BCFA-37F8BBEEB394}" type="parTrans" cxnId="{33BD7731-AD7B-42B7-9880-A5101F176AB5}">
      <dgm:prSet/>
      <dgm:spPr/>
      <dgm:t>
        <a:bodyPr/>
        <a:lstStyle/>
        <a:p>
          <a:endParaRPr lang="en-US"/>
        </a:p>
      </dgm:t>
    </dgm:pt>
    <dgm:pt modelId="{B342011C-4344-45DA-BBD9-1E4A073C9BD1}" type="sibTrans" cxnId="{33BD7731-AD7B-42B7-9880-A5101F176AB5}">
      <dgm:prSet/>
      <dgm:spPr/>
      <dgm:t>
        <a:bodyPr/>
        <a:lstStyle/>
        <a:p>
          <a:endParaRPr lang="en-US"/>
        </a:p>
      </dgm:t>
    </dgm:pt>
    <dgm:pt modelId="{46597799-07C7-425D-8281-1C761F7BFAFC}" type="pres">
      <dgm:prSet presAssocID="{972FC952-26B4-44A0-BE91-3A8E48F4C9DE}" presName="linear" presStyleCnt="0">
        <dgm:presLayoutVars>
          <dgm:dir/>
          <dgm:animLvl val="lvl"/>
          <dgm:resizeHandles val="exact"/>
        </dgm:presLayoutVars>
      </dgm:prSet>
      <dgm:spPr/>
    </dgm:pt>
    <dgm:pt modelId="{EBA6FA40-5C27-4FE8-9393-A30B9657D7DB}" type="pres">
      <dgm:prSet presAssocID="{0181A941-CB37-4A70-831F-BC2D8E849C34}" presName="parentLin" presStyleCnt="0"/>
      <dgm:spPr/>
    </dgm:pt>
    <dgm:pt modelId="{4EFF7D7B-8179-4FF4-B93E-F694E490D917}" type="pres">
      <dgm:prSet presAssocID="{0181A941-CB37-4A70-831F-BC2D8E849C34}" presName="parentLeftMargin" presStyleLbl="node1" presStyleIdx="0" presStyleCnt="6"/>
      <dgm:spPr/>
    </dgm:pt>
    <dgm:pt modelId="{7A6811D1-72E8-4A23-9040-AD12F2654A02}" type="pres">
      <dgm:prSet presAssocID="{0181A941-CB37-4A70-831F-BC2D8E849C34}" presName="parentText" presStyleLbl="node1" presStyleIdx="0" presStyleCnt="6">
        <dgm:presLayoutVars>
          <dgm:chMax val="0"/>
          <dgm:bulletEnabled val="1"/>
        </dgm:presLayoutVars>
      </dgm:prSet>
      <dgm:spPr/>
    </dgm:pt>
    <dgm:pt modelId="{2505FFB3-B439-43D8-A6B4-8D3B0735A930}" type="pres">
      <dgm:prSet presAssocID="{0181A941-CB37-4A70-831F-BC2D8E849C34}" presName="negativeSpace" presStyleCnt="0"/>
      <dgm:spPr/>
    </dgm:pt>
    <dgm:pt modelId="{A771980B-75CA-4B5E-BB49-F3B524047E5E}" type="pres">
      <dgm:prSet presAssocID="{0181A941-CB37-4A70-831F-BC2D8E849C34}" presName="childText" presStyleLbl="conFgAcc1" presStyleIdx="0" presStyleCnt="6">
        <dgm:presLayoutVars>
          <dgm:bulletEnabled val="1"/>
        </dgm:presLayoutVars>
      </dgm:prSet>
      <dgm:spPr/>
    </dgm:pt>
    <dgm:pt modelId="{E66755BF-5B0A-47E5-B856-4B0753EA4589}" type="pres">
      <dgm:prSet presAssocID="{060A3485-2030-498F-8A23-5A06E1367703}" presName="spaceBetweenRectangles" presStyleCnt="0"/>
      <dgm:spPr/>
    </dgm:pt>
    <dgm:pt modelId="{15BF38E4-0DB7-4917-B46A-7F74104A6940}" type="pres">
      <dgm:prSet presAssocID="{7D00B569-C16A-4787-B040-EA37B616231A}" presName="parentLin" presStyleCnt="0"/>
      <dgm:spPr/>
    </dgm:pt>
    <dgm:pt modelId="{9165012E-633A-40D5-87FC-42106F2469BD}" type="pres">
      <dgm:prSet presAssocID="{7D00B569-C16A-4787-B040-EA37B616231A}" presName="parentLeftMargin" presStyleLbl="node1" presStyleIdx="0" presStyleCnt="6"/>
      <dgm:spPr/>
    </dgm:pt>
    <dgm:pt modelId="{7FD864C5-D81C-4D83-8D3F-F901A159B6F4}" type="pres">
      <dgm:prSet presAssocID="{7D00B569-C16A-4787-B040-EA37B616231A}" presName="parentText" presStyleLbl="node1" presStyleIdx="1" presStyleCnt="6">
        <dgm:presLayoutVars>
          <dgm:chMax val="0"/>
          <dgm:bulletEnabled val="1"/>
        </dgm:presLayoutVars>
      </dgm:prSet>
      <dgm:spPr/>
    </dgm:pt>
    <dgm:pt modelId="{10ECB3B8-7127-4C50-9129-49E85655A584}" type="pres">
      <dgm:prSet presAssocID="{7D00B569-C16A-4787-B040-EA37B616231A}" presName="negativeSpace" presStyleCnt="0"/>
      <dgm:spPr/>
    </dgm:pt>
    <dgm:pt modelId="{0D462820-1A4E-4BFF-8316-61631DAA0A58}" type="pres">
      <dgm:prSet presAssocID="{7D00B569-C16A-4787-B040-EA37B616231A}" presName="childText" presStyleLbl="conFgAcc1" presStyleIdx="1" presStyleCnt="6">
        <dgm:presLayoutVars>
          <dgm:bulletEnabled val="1"/>
        </dgm:presLayoutVars>
      </dgm:prSet>
      <dgm:spPr/>
    </dgm:pt>
    <dgm:pt modelId="{0704BF17-359D-45B6-A740-6756289D84BC}" type="pres">
      <dgm:prSet presAssocID="{AFACF567-ADB9-465F-80E8-856528BF3816}" presName="spaceBetweenRectangles" presStyleCnt="0"/>
      <dgm:spPr/>
    </dgm:pt>
    <dgm:pt modelId="{DC337DB7-B19A-44FB-BDFC-6BBD6D458508}" type="pres">
      <dgm:prSet presAssocID="{5F706E72-E596-4BA2-93B5-4F8FA4AF8920}" presName="parentLin" presStyleCnt="0"/>
      <dgm:spPr/>
    </dgm:pt>
    <dgm:pt modelId="{3725FD70-5F34-45CB-A951-E098E812459E}" type="pres">
      <dgm:prSet presAssocID="{5F706E72-E596-4BA2-93B5-4F8FA4AF8920}" presName="parentLeftMargin" presStyleLbl="node1" presStyleIdx="1" presStyleCnt="6"/>
      <dgm:spPr/>
    </dgm:pt>
    <dgm:pt modelId="{59EDCD71-169F-4A85-A098-0A1832F87D86}" type="pres">
      <dgm:prSet presAssocID="{5F706E72-E596-4BA2-93B5-4F8FA4AF8920}" presName="parentText" presStyleLbl="node1" presStyleIdx="2" presStyleCnt="6">
        <dgm:presLayoutVars>
          <dgm:chMax val="0"/>
          <dgm:bulletEnabled val="1"/>
        </dgm:presLayoutVars>
      </dgm:prSet>
      <dgm:spPr/>
    </dgm:pt>
    <dgm:pt modelId="{78915034-94AC-429B-AE67-F739810824E8}" type="pres">
      <dgm:prSet presAssocID="{5F706E72-E596-4BA2-93B5-4F8FA4AF8920}" presName="negativeSpace" presStyleCnt="0"/>
      <dgm:spPr/>
    </dgm:pt>
    <dgm:pt modelId="{DC137BAF-C061-429B-A77D-DF8A623B79F5}" type="pres">
      <dgm:prSet presAssocID="{5F706E72-E596-4BA2-93B5-4F8FA4AF8920}" presName="childText" presStyleLbl="conFgAcc1" presStyleIdx="2" presStyleCnt="6">
        <dgm:presLayoutVars>
          <dgm:bulletEnabled val="1"/>
        </dgm:presLayoutVars>
      </dgm:prSet>
      <dgm:spPr/>
    </dgm:pt>
    <dgm:pt modelId="{D9A7C7B9-9968-4AC0-8B2A-B80E4C44F350}" type="pres">
      <dgm:prSet presAssocID="{7E74AE69-B9A3-4F5C-83ED-D55FBD2BC711}" presName="spaceBetweenRectangles" presStyleCnt="0"/>
      <dgm:spPr/>
    </dgm:pt>
    <dgm:pt modelId="{178E33F3-8AAC-4A37-80E2-01F95CAA2B3B}" type="pres">
      <dgm:prSet presAssocID="{228E2E33-C1A9-4D10-B196-5EA7241D319A}" presName="parentLin" presStyleCnt="0"/>
      <dgm:spPr/>
    </dgm:pt>
    <dgm:pt modelId="{F7D234A2-7625-44E3-ABB4-48322A7D60B7}" type="pres">
      <dgm:prSet presAssocID="{228E2E33-C1A9-4D10-B196-5EA7241D319A}" presName="parentLeftMargin" presStyleLbl="node1" presStyleIdx="2" presStyleCnt="6"/>
      <dgm:spPr/>
    </dgm:pt>
    <dgm:pt modelId="{63F75812-5333-480B-8123-8DEB18C30F5B}" type="pres">
      <dgm:prSet presAssocID="{228E2E33-C1A9-4D10-B196-5EA7241D319A}" presName="parentText" presStyleLbl="node1" presStyleIdx="3" presStyleCnt="6">
        <dgm:presLayoutVars>
          <dgm:chMax val="0"/>
          <dgm:bulletEnabled val="1"/>
        </dgm:presLayoutVars>
      </dgm:prSet>
      <dgm:spPr/>
    </dgm:pt>
    <dgm:pt modelId="{E1247CAE-DC03-432E-8B8C-177CF19493AE}" type="pres">
      <dgm:prSet presAssocID="{228E2E33-C1A9-4D10-B196-5EA7241D319A}" presName="negativeSpace" presStyleCnt="0"/>
      <dgm:spPr/>
    </dgm:pt>
    <dgm:pt modelId="{7A281A79-87EA-411F-A36D-A84980A39030}" type="pres">
      <dgm:prSet presAssocID="{228E2E33-C1A9-4D10-B196-5EA7241D319A}" presName="childText" presStyleLbl="conFgAcc1" presStyleIdx="3" presStyleCnt="6">
        <dgm:presLayoutVars>
          <dgm:bulletEnabled val="1"/>
        </dgm:presLayoutVars>
      </dgm:prSet>
      <dgm:spPr/>
    </dgm:pt>
    <dgm:pt modelId="{7B3980D2-D3A0-4FE6-855E-1BA7CE4ACC27}" type="pres">
      <dgm:prSet presAssocID="{76C25FB0-0E3B-4D27-8899-C4FF08B2B3D9}" presName="spaceBetweenRectangles" presStyleCnt="0"/>
      <dgm:spPr/>
    </dgm:pt>
    <dgm:pt modelId="{68712CE2-B28F-4450-B7D9-709CBB6673A6}" type="pres">
      <dgm:prSet presAssocID="{09F41EE9-B721-4102-A57D-F51A5741FA2D}" presName="parentLin" presStyleCnt="0"/>
      <dgm:spPr/>
    </dgm:pt>
    <dgm:pt modelId="{BAC24642-5E6F-41FE-87FE-B8F1932AC0A6}" type="pres">
      <dgm:prSet presAssocID="{09F41EE9-B721-4102-A57D-F51A5741FA2D}" presName="parentLeftMargin" presStyleLbl="node1" presStyleIdx="3" presStyleCnt="6"/>
      <dgm:spPr/>
    </dgm:pt>
    <dgm:pt modelId="{DD2F4E68-9B93-4481-8433-CBDB9E6D3A92}" type="pres">
      <dgm:prSet presAssocID="{09F41EE9-B721-4102-A57D-F51A5741FA2D}" presName="parentText" presStyleLbl="node1" presStyleIdx="4" presStyleCnt="6">
        <dgm:presLayoutVars>
          <dgm:chMax val="0"/>
          <dgm:bulletEnabled val="1"/>
        </dgm:presLayoutVars>
      </dgm:prSet>
      <dgm:spPr/>
    </dgm:pt>
    <dgm:pt modelId="{B5BABBB5-73A9-4BC6-AA77-4FAFDE903140}" type="pres">
      <dgm:prSet presAssocID="{09F41EE9-B721-4102-A57D-F51A5741FA2D}" presName="negativeSpace" presStyleCnt="0"/>
      <dgm:spPr/>
    </dgm:pt>
    <dgm:pt modelId="{39943DD9-C37F-4A7A-BE5E-32311075E039}" type="pres">
      <dgm:prSet presAssocID="{09F41EE9-B721-4102-A57D-F51A5741FA2D}" presName="childText" presStyleLbl="conFgAcc1" presStyleIdx="4" presStyleCnt="6">
        <dgm:presLayoutVars>
          <dgm:bulletEnabled val="1"/>
        </dgm:presLayoutVars>
      </dgm:prSet>
      <dgm:spPr/>
    </dgm:pt>
    <dgm:pt modelId="{6717108D-5D3A-4560-9916-AB24B88724AD}" type="pres">
      <dgm:prSet presAssocID="{2C3E49B8-5920-4992-AF1C-159F4827D456}" presName="spaceBetweenRectangles" presStyleCnt="0"/>
      <dgm:spPr/>
    </dgm:pt>
    <dgm:pt modelId="{3CF95807-A4C6-4BBD-8DFE-64159CBB1334}" type="pres">
      <dgm:prSet presAssocID="{4A6BFD93-AED6-41A9-BDD0-F3830C8FD8D0}" presName="parentLin" presStyleCnt="0"/>
      <dgm:spPr/>
    </dgm:pt>
    <dgm:pt modelId="{34B6355F-C3EB-45CE-938A-58DC24A56333}" type="pres">
      <dgm:prSet presAssocID="{4A6BFD93-AED6-41A9-BDD0-F3830C8FD8D0}" presName="parentLeftMargin" presStyleLbl="node1" presStyleIdx="4" presStyleCnt="6"/>
      <dgm:spPr/>
    </dgm:pt>
    <dgm:pt modelId="{3EA7AAF8-905E-4462-BD21-BC478C3413FB}" type="pres">
      <dgm:prSet presAssocID="{4A6BFD93-AED6-41A9-BDD0-F3830C8FD8D0}" presName="parentText" presStyleLbl="node1" presStyleIdx="5" presStyleCnt="6">
        <dgm:presLayoutVars>
          <dgm:chMax val="0"/>
          <dgm:bulletEnabled val="1"/>
        </dgm:presLayoutVars>
      </dgm:prSet>
      <dgm:spPr/>
    </dgm:pt>
    <dgm:pt modelId="{1A253ECE-1894-4899-87F4-3CC16D6FFBC9}" type="pres">
      <dgm:prSet presAssocID="{4A6BFD93-AED6-41A9-BDD0-F3830C8FD8D0}" presName="negativeSpace" presStyleCnt="0"/>
      <dgm:spPr/>
    </dgm:pt>
    <dgm:pt modelId="{29F81B00-B117-4DBC-BAB7-5EFC66A74CDB}" type="pres">
      <dgm:prSet presAssocID="{4A6BFD93-AED6-41A9-BDD0-F3830C8FD8D0}" presName="childText" presStyleLbl="conFgAcc1" presStyleIdx="5" presStyleCnt="6">
        <dgm:presLayoutVars>
          <dgm:bulletEnabled val="1"/>
        </dgm:presLayoutVars>
      </dgm:prSet>
      <dgm:spPr/>
    </dgm:pt>
  </dgm:ptLst>
  <dgm:cxnLst>
    <dgm:cxn modelId="{2DF2E503-2EC4-40BC-8416-66D03CCAAD4A}" type="presOf" srcId="{70ABAEC8-40EC-404C-948B-EF7862D21F58}" destId="{29F81B00-B117-4DBC-BAB7-5EFC66A74CDB}" srcOrd="0" destOrd="5" presId="urn:microsoft.com/office/officeart/2005/8/layout/list1"/>
    <dgm:cxn modelId="{73876006-DE86-4F63-8CEC-C5903FB145B0}" type="presOf" srcId="{F628269F-FA70-43FC-AE8E-2B4E2A0AFB53}" destId="{39943DD9-C37F-4A7A-BE5E-32311075E039}" srcOrd="0" destOrd="2" presId="urn:microsoft.com/office/officeart/2005/8/layout/list1"/>
    <dgm:cxn modelId="{79EA2B17-CF97-47C2-A47A-3D9E2A48DEBC}" type="presOf" srcId="{7BB33F63-0BE5-49F9-8153-5825A6E86A3F}" destId="{39943DD9-C37F-4A7A-BE5E-32311075E039}" srcOrd="0" destOrd="4" presId="urn:microsoft.com/office/officeart/2005/8/layout/list1"/>
    <dgm:cxn modelId="{5AAC8A18-0AB3-46EE-B9AC-7177710ACA7D}" srcId="{972FC952-26B4-44A0-BE91-3A8E48F4C9DE}" destId="{0181A941-CB37-4A70-831F-BC2D8E849C34}" srcOrd="0" destOrd="0" parTransId="{B63F21C7-DBBC-4487-AD55-8F66689B4E9C}" sibTransId="{060A3485-2030-498F-8A23-5A06E1367703}"/>
    <dgm:cxn modelId="{F46D3A1B-0670-4DC5-9FD5-765F837216AD}" type="presOf" srcId="{50EA8D32-B367-49EA-B05F-5C18B6093942}" destId="{29F81B00-B117-4DBC-BAB7-5EFC66A74CDB}" srcOrd="0" destOrd="3" presId="urn:microsoft.com/office/officeart/2005/8/layout/list1"/>
    <dgm:cxn modelId="{597C3B25-7A83-494D-97A8-ECC6217BF033}" type="presOf" srcId="{5F706E72-E596-4BA2-93B5-4F8FA4AF8920}" destId="{59EDCD71-169F-4A85-A098-0A1832F87D86}" srcOrd="1" destOrd="0" presId="urn:microsoft.com/office/officeart/2005/8/layout/list1"/>
    <dgm:cxn modelId="{B5DCE625-9BE1-450F-AE80-5020DC831E3D}" srcId="{09F41EE9-B721-4102-A57D-F51A5741FA2D}" destId="{7BB33F63-0BE5-49F9-8153-5825A6E86A3F}" srcOrd="4" destOrd="0" parTransId="{578E32B5-C654-40DE-A081-5C698556E8DE}" sibTransId="{6DA3A2DC-15A4-4D42-A560-6B52E6604FBF}"/>
    <dgm:cxn modelId="{8BB5A028-823F-4657-A3D0-3FE3AB12D7EC}" type="presOf" srcId="{45540F69-66F1-4556-8C13-F19F92CA3597}" destId="{39943DD9-C37F-4A7A-BE5E-32311075E039}" srcOrd="0" destOrd="1" presId="urn:microsoft.com/office/officeart/2005/8/layout/list1"/>
    <dgm:cxn modelId="{EA1F8A2A-B54A-4667-BB6B-EC1F59ED45D8}" srcId="{09F41EE9-B721-4102-A57D-F51A5741FA2D}" destId="{9DB37D15-F1C1-4034-B563-99FEA1338739}" srcOrd="0" destOrd="0" parTransId="{A3A5A4ED-58AA-4558-8A8D-494B0DDBC33E}" sibTransId="{EA0A36CE-DBBD-4356-A4FF-DA829FA6B593}"/>
    <dgm:cxn modelId="{E607E12C-A172-46F2-982A-C6858825D924}" srcId="{972FC952-26B4-44A0-BE91-3A8E48F4C9DE}" destId="{4A6BFD93-AED6-41A9-BDD0-F3830C8FD8D0}" srcOrd="5" destOrd="0" parTransId="{7C33D8EA-651E-46A2-897B-16073BB96D5D}" sibTransId="{2C432076-883C-4012-A56D-DCF4602A1E16}"/>
    <dgm:cxn modelId="{61E09A2D-FF70-4E6C-BEF5-2B16B298300D}" type="presOf" srcId="{09F41EE9-B721-4102-A57D-F51A5741FA2D}" destId="{DD2F4E68-9B93-4481-8433-CBDB9E6D3A92}" srcOrd="1" destOrd="0" presId="urn:microsoft.com/office/officeart/2005/8/layout/list1"/>
    <dgm:cxn modelId="{33BD7731-AD7B-42B7-9880-A5101F176AB5}" srcId="{301F7664-3F57-4EBE-884D-443F49C7EA24}" destId="{70ABAEC8-40EC-404C-948B-EF7862D21F58}" srcOrd="0" destOrd="0" parTransId="{B00F8B2F-2CF2-4579-BCFA-37F8BBEEB394}" sibTransId="{B342011C-4344-45DA-BBD9-1E4A073C9BD1}"/>
    <dgm:cxn modelId="{EAAA993C-D01F-42DB-8416-876E706E345E}" type="presOf" srcId="{7D00B569-C16A-4787-B040-EA37B616231A}" destId="{9165012E-633A-40D5-87FC-42106F2469BD}" srcOrd="0" destOrd="0" presId="urn:microsoft.com/office/officeart/2005/8/layout/list1"/>
    <dgm:cxn modelId="{FAB88B62-18A2-422C-B9E7-9E91DE8139FD}" type="presOf" srcId="{301F7664-3F57-4EBE-884D-443F49C7EA24}" destId="{29F81B00-B117-4DBC-BAB7-5EFC66A74CDB}" srcOrd="0" destOrd="4" presId="urn:microsoft.com/office/officeart/2005/8/layout/list1"/>
    <dgm:cxn modelId="{4CCF6644-AB15-4575-B88F-B62005A61781}" type="presOf" srcId="{C4A3B519-70BA-40D1-8FF2-1A78466EB14B}" destId="{39943DD9-C37F-4A7A-BE5E-32311075E039}" srcOrd="0" destOrd="3" presId="urn:microsoft.com/office/officeart/2005/8/layout/list1"/>
    <dgm:cxn modelId="{CCEDEF64-AE29-420D-A2AD-D3F2583AA448}" type="presOf" srcId="{0181A941-CB37-4A70-831F-BC2D8E849C34}" destId="{7A6811D1-72E8-4A23-9040-AD12F2654A02}" srcOrd="1" destOrd="0" presId="urn:microsoft.com/office/officeart/2005/8/layout/list1"/>
    <dgm:cxn modelId="{B4EC0C66-0721-4BEB-9DF1-CBCC24377E1B}" type="presOf" srcId="{228E2E33-C1A9-4D10-B196-5EA7241D319A}" destId="{63F75812-5333-480B-8123-8DEB18C30F5B}" srcOrd="1" destOrd="0" presId="urn:microsoft.com/office/officeart/2005/8/layout/list1"/>
    <dgm:cxn modelId="{82801347-4C07-404E-A734-E21F0B12C2E9}" srcId="{972FC952-26B4-44A0-BE91-3A8E48F4C9DE}" destId="{7D00B569-C16A-4787-B040-EA37B616231A}" srcOrd="1" destOrd="0" parTransId="{EFB4A482-BE08-4C62-8A24-45FF24F5865A}" sibTransId="{AFACF567-ADB9-465F-80E8-856528BF3816}"/>
    <dgm:cxn modelId="{AC4C6648-6E0D-4D4A-A1F5-522FA5567ABF}" type="presOf" srcId="{228E2E33-C1A9-4D10-B196-5EA7241D319A}" destId="{F7D234A2-7625-44E3-ABB4-48322A7D60B7}" srcOrd="0" destOrd="0" presId="urn:microsoft.com/office/officeart/2005/8/layout/list1"/>
    <dgm:cxn modelId="{5C096D48-F935-4670-AA9D-B33A408AD653}" srcId="{AD36D779-1DCE-49FC-A4DD-990C25BF8807}" destId="{66F84D8F-1A5D-41F1-A69B-ED259F878FD1}" srcOrd="0" destOrd="0" parTransId="{9E76EB60-F84B-4A78-B791-7BF053B5AD7A}" sibTransId="{7257FB36-37C2-4CC1-87B2-24C8945C84B7}"/>
    <dgm:cxn modelId="{8223E36A-DB56-4695-8AF7-B97A22DD5146}" srcId="{4A6BFD93-AED6-41A9-BDD0-F3830C8FD8D0}" destId="{79025F09-5FB4-434E-BA09-F17A2C66DA33}" srcOrd="1" destOrd="0" parTransId="{5C4CFFED-31D6-450C-A739-D16CEF209283}" sibTransId="{E32227E4-A0BE-4E71-AD36-C4998CB3D36B}"/>
    <dgm:cxn modelId="{3113BD6E-2D52-41EA-B7F8-1CB2EE3DD4FA}" srcId="{972FC952-26B4-44A0-BE91-3A8E48F4C9DE}" destId="{5F706E72-E596-4BA2-93B5-4F8FA4AF8920}" srcOrd="2" destOrd="0" parTransId="{CDC06250-5CB4-472B-BC1A-E50581E4B597}" sibTransId="{7E74AE69-B9A3-4F5C-83ED-D55FBD2BC711}"/>
    <dgm:cxn modelId="{C17B4170-FACD-46B0-A9F2-2A5EEBE907B5}" type="presOf" srcId="{7D00B569-C16A-4787-B040-EA37B616231A}" destId="{7FD864C5-D81C-4D83-8D3F-F901A159B6F4}" srcOrd="1" destOrd="0" presId="urn:microsoft.com/office/officeart/2005/8/layout/list1"/>
    <dgm:cxn modelId="{C3588B52-8018-432D-8375-1CAB0D8F9FD7}" type="presOf" srcId="{9DB37D15-F1C1-4034-B563-99FEA1338739}" destId="{39943DD9-C37F-4A7A-BE5E-32311075E039}" srcOrd="0" destOrd="0" presId="urn:microsoft.com/office/officeart/2005/8/layout/list1"/>
    <dgm:cxn modelId="{85A73273-71F6-4F2C-AF84-5E8C3F76B94D}" type="presOf" srcId="{09F41EE9-B721-4102-A57D-F51A5741FA2D}" destId="{BAC24642-5E6F-41FE-87FE-B8F1932AC0A6}" srcOrd="0" destOrd="0" presId="urn:microsoft.com/office/officeart/2005/8/layout/list1"/>
    <dgm:cxn modelId="{89C8DB74-6F54-46E9-99B2-81D07513D4B7}" type="presOf" srcId="{30BFF114-8418-42FF-A224-640B0772FF50}" destId="{39943DD9-C37F-4A7A-BE5E-32311075E039}" srcOrd="0" destOrd="5" presId="urn:microsoft.com/office/officeart/2005/8/layout/list1"/>
    <dgm:cxn modelId="{CB376079-22AE-4B48-834D-8CE21639B007}" srcId="{09F41EE9-B721-4102-A57D-F51A5741FA2D}" destId="{C4A3B519-70BA-40D1-8FF2-1A78466EB14B}" srcOrd="3" destOrd="0" parTransId="{083842F2-3BE8-4EBE-A61D-74EC610A60FF}" sibTransId="{04A896BF-0845-46CA-AA8E-CE58B1786DB5}"/>
    <dgm:cxn modelId="{D9A4127C-822A-46EE-9616-B973ABC70C06}" srcId="{09F41EE9-B721-4102-A57D-F51A5741FA2D}" destId="{30BFF114-8418-42FF-A224-640B0772FF50}" srcOrd="5" destOrd="0" parTransId="{B6BA2B4D-13D8-4FE0-BBBF-272BD68D6A4B}" sibTransId="{D459E7B9-2F04-40A9-8B35-62A082F48128}"/>
    <dgm:cxn modelId="{960CC486-5319-4441-AC4F-2A1638CF7A83}" type="presOf" srcId="{4A6BFD93-AED6-41A9-BDD0-F3830C8FD8D0}" destId="{34B6355F-C3EB-45CE-938A-58DC24A56333}" srcOrd="0" destOrd="0" presId="urn:microsoft.com/office/officeart/2005/8/layout/list1"/>
    <dgm:cxn modelId="{85CFCE88-0F62-422F-9DFD-B63CE0585222}" type="presOf" srcId="{AD36D779-1DCE-49FC-A4DD-990C25BF8807}" destId="{29F81B00-B117-4DBC-BAB7-5EFC66A74CDB}" srcOrd="0" destOrd="0" presId="urn:microsoft.com/office/officeart/2005/8/layout/list1"/>
    <dgm:cxn modelId="{E9C02990-A169-4BAF-AF7D-759E5750976A}" type="presOf" srcId="{66F84D8F-1A5D-41F1-A69B-ED259F878FD1}" destId="{29F81B00-B117-4DBC-BAB7-5EFC66A74CDB}" srcOrd="0" destOrd="1" presId="urn:microsoft.com/office/officeart/2005/8/layout/list1"/>
    <dgm:cxn modelId="{768102A3-7EAB-4213-967B-8EAA4D2DFDFD}" srcId="{972FC952-26B4-44A0-BE91-3A8E48F4C9DE}" destId="{09F41EE9-B721-4102-A57D-F51A5741FA2D}" srcOrd="4" destOrd="0" parTransId="{B183CAC2-CCC7-4741-91BE-868781F9F3E9}" sibTransId="{2C3E49B8-5920-4992-AF1C-159F4827D456}"/>
    <dgm:cxn modelId="{955EA9C1-1685-40D6-AE9D-556E01895E9B}" type="presOf" srcId="{79025F09-5FB4-434E-BA09-F17A2C66DA33}" destId="{29F81B00-B117-4DBC-BAB7-5EFC66A74CDB}" srcOrd="0" destOrd="2" presId="urn:microsoft.com/office/officeart/2005/8/layout/list1"/>
    <dgm:cxn modelId="{3E4DDAC4-5A02-4306-A317-7A6485B1F69F}" srcId="{4A6BFD93-AED6-41A9-BDD0-F3830C8FD8D0}" destId="{301F7664-3F57-4EBE-884D-443F49C7EA24}" srcOrd="2" destOrd="0" parTransId="{C3F8C503-191C-42C3-9087-D396F740B657}" sibTransId="{E4B34F6C-40FA-42C4-BD58-5E6A94E69E82}"/>
    <dgm:cxn modelId="{61EAD5C5-A2B4-4D7F-879B-E3FF79813C39}" type="presOf" srcId="{5F706E72-E596-4BA2-93B5-4F8FA4AF8920}" destId="{3725FD70-5F34-45CB-A951-E098E812459E}" srcOrd="0" destOrd="0" presId="urn:microsoft.com/office/officeart/2005/8/layout/list1"/>
    <dgm:cxn modelId="{0BD40FC7-EE30-4569-AF00-ECA7E5231131}" srcId="{972FC952-26B4-44A0-BE91-3A8E48F4C9DE}" destId="{228E2E33-C1A9-4D10-B196-5EA7241D319A}" srcOrd="3" destOrd="0" parTransId="{395F0E3B-4C87-4DA8-90CA-6D993082E791}" sibTransId="{76C25FB0-0E3B-4D27-8899-C4FF08B2B3D9}"/>
    <dgm:cxn modelId="{4AA05FC8-D278-433B-90CB-2E523488E5A0}" srcId="{09F41EE9-B721-4102-A57D-F51A5741FA2D}" destId="{F628269F-FA70-43FC-AE8E-2B4E2A0AFB53}" srcOrd="2" destOrd="0" parTransId="{B031CB7A-A295-4442-BD12-1DE7A55A7444}" sibTransId="{DDB770EC-7A0F-4521-B73E-DD106CA4FB0C}"/>
    <dgm:cxn modelId="{D98D5CD7-D5BF-4BBA-BE13-B6C7BDBA3B7F}" type="presOf" srcId="{0181A941-CB37-4A70-831F-BC2D8E849C34}" destId="{4EFF7D7B-8179-4FF4-B93E-F694E490D917}" srcOrd="0" destOrd="0" presId="urn:microsoft.com/office/officeart/2005/8/layout/list1"/>
    <dgm:cxn modelId="{8213F1DC-7F34-475E-A047-2188A385F72F}" srcId="{4A6BFD93-AED6-41A9-BDD0-F3830C8FD8D0}" destId="{AD36D779-1DCE-49FC-A4DD-990C25BF8807}" srcOrd="0" destOrd="0" parTransId="{AE842D86-9BFC-44D7-A7D5-041F9C9CCF79}" sibTransId="{9CEF7B49-B7DD-45D3-BA5B-5049D2423DBC}"/>
    <dgm:cxn modelId="{5AD6CAEB-871B-4780-ACA1-55E55E271F3F}" srcId="{79025F09-5FB4-434E-BA09-F17A2C66DA33}" destId="{50EA8D32-B367-49EA-B05F-5C18B6093942}" srcOrd="0" destOrd="0" parTransId="{B098C8A2-073B-4F7D-845A-6A5B5AA52542}" sibTransId="{F2E69762-6D48-4F0C-B03C-503DEF958DE6}"/>
    <dgm:cxn modelId="{83DA5FF3-5919-427E-B27D-9D04F07497ED}" type="presOf" srcId="{4A6BFD93-AED6-41A9-BDD0-F3830C8FD8D0}" destId="{3EA7AAF8-905E-4462-BD21-BC478C3413FB}" srcOrd="1" destOrd="0" presId="urn:microsoft.com/office/officeart/2005/8/layout/list1"/>
    <dgm:cxn modelId="{3C5744F3-9384-402F-87DB-3E5DD3FD2FE2}" srcId="{09F41EE9-B721-4102-A57D-F51A5741FA2D}" destId="{45540F69-66F1-4556-8C13-F19F92CA3597}" srcOrd="1" destOrd="0" parTransId="{40287653-DA21-41C6-BE69-79D93C5DDDD3}" sibTransId="{7D22B38C-7552-432C-A038-E1D0439734C6}"/>
    <dgm:cxn modelId="{5FC299FA-AAAF-4FBC-A67D-8E38E2E4CC92}" type="presOf" srcId="{972FC952-26B4-44A0-BE91-3A8E48F4C9DE}" destId="{46597799-07C7-425D-8281-1C761F7BFAFC}" srcOrd="0" destOrd="0" presId="urn:microsoft.com/office/officeart/2005/8/layout/list1"/>
    <dgm:cxn modelId="{10061DB7-4DE4-4079-9222-0FECF3DFBACC}" type="presParOf" srcId="{46597799-07C7-425D-8281-1C761F7BFAFC}" destId="{EBA6FA40-5C27-4FE8-9393-A30B9657D7DB}" srcOrd="0" destOrd="0" presId="urn:microsoft.com/office/officeart/2005/8/layout/list1"/>
    <dgm:cxn modelId="{71317125-50D0-4D0C-A9FE-385D11BC51F9}" type="presParOf" srcId="{EBA6FA40-5C27-4FE8-9393-A30B9657D7DB}" destId="{4EFF7D7B-8179-4FF4-B93E-F694E490D917}" srcOrd="0" destOrd="0" presId="urn:microsoft.com/office/officeart/2005/8/layout/list1"/>
    <dgm:cxn modelId="{97BE9C7E-DA72-4AC7-9BB8-B8429A229536}" type="presParOf" srcId="{EBA6FA40-5C27-4FE8-9393-A30B9657D7DB}" destId="{7A6811D1-72E8-4A23-9040-AD12F2654A02}" srcOrd="1" destOrd="0" presId="urn:microsoft.com/office/officeart/2005/8/layout/list1"/>
    <dgm:cxn modelId="{A9495B65-735A-4EA9-8B63-6599924E49CA}" type="presParOf" srcId="{46597799-07C7-425D-8281-1C761F7BFAFC}" destId="{2505FFB3-B439-43D8-A6B4-8D3B0735A930}" srcOrd="1" destOrd="0" presId="urn:microsoft.com/office/officeart/2005/8/layout/list1"/>
    <dgm:cxn modelId="{2A4628A1-775B-498F-96F0-F6EC6290EFC3}" type="presParOf" srcId="{46597799-07C7-425D-8281-1C761F7BFAFC}" destId="{A771980B-75CA-4B5E-BB49-F3B524047E5E}" srcOrd="2" destOrd="0" presId="urn:microsoft.com/office/officeart/2005/8/layout/list1"/>
    <dgm:cxn modelId="{DF6D1757-0AF3-4904-BFED-78B5305C0701}" type="presParOf" srcId="{46597799-07C7-425D-8281-1C761F7BFAFC}" destId="{E66755BF-5B0A-47E5-B856-4B0753EA4589}" srcOrd="3" destOrd="0" presId="urn:microsoft.com/office/officeart/2005/8/layout/list1"/>
    <dgm:cxn modelId="{0D16E97C-D0FF-4EC5-A4C1-7DC6586103E2}" type="presParOf" srcId="{46597799-07C7-425D-8281-1C761F7BFAFC}" destId="{15BF38E4-0DB7-4917-B46A-7F74104A6940}" srcOrd="4" destOrd="0" presId="urn:microsoft.com/office/officeart/2005/8/layout/list1"/>
    <dgm:cxn modelId="{C4B9CBA1-7570-4B19-8F1C-0CEA78C039E1}" type="presParOf" srcId="{15BF38E4-0DB7-4917-B46A-7F74104A6940}" destId="{9165012E-633A-40D5-87FC-42106F2469BD}" srcOrd="0" destOrd="0" presId="urn:microsoft.com/office/officeart/2005/8/layout/list1"/>
    <dgm:cxn modelId="{DEC3EA88-FA19-44BC-95C8-C62913921A32}" type="presParOf" srcId="{15BF38E4-0DB7-4917-B46A-7F74104A6940}" destId="{7FD864C5-D81C-4D83-8D3F-F901A159B6F4}" srcOrd="1" destOrd="0" presId="urn:microsoft.com/office/officeart/2005/8/layout/list1"/>
    <dgm:cxn modelId="{89DB0D5D-5C99-4A52-A78C-C7B6BA960CDB}" type="presParOf" srcId="{46597799-07C7-425D-8281-1C761F7BFAFC}" destId="{10ECB3B8-7127-4C50-9129-49E85655A584}" srcOrd="5" destOrd="0" presId="urn:microsoft.com/office/officeart/2005/8/layout/list1"/>
    <dgm:cxn modelId="{1A6F39E5-1B5E-492E-AAFB-900C4E7BEC95}" type="presParOf" srcId="{46597799-07C7-425D-8281-1C761F7BFAFC}" destId="{0D462820-1A4E-4BFF-8316-61631DAA0A58}" srcOrd="6" destOrd="0" presId="urn:microsoft.com/office/officeart/2005/8/layout/list1"/>
    <dgm:cxn modelId="{476D1459-330D-47D0-8C29-D39B30F08069}" type="presParOf" srcId="{46597799-07C7-425D-8281-1C761F7BFAFC}" destId="{0704BF17-359D-45B6-A740-6756289D84BC}" srcOrd="7" destOrd="0" presId="urn:microsoft.com/office/officeart/2005/8/layout/list1"/>
    <dgm:cxn modelId="{E2ECBA79-5FC6-4873-9FD0-673C28A7647F}" type="presParOf" srcId="{46597799-07C7-425D-8281-1C761F7BFAFC}" destId="{DC337DB7-B19A-44FB-BDFC-6BBD6D458508}" srcOrd="8" destOrd="0" presId="urn:microsoft.com/office/officeart/2005/8/layout/list1"/>
    <dgm:cxn modelId="{2210C6C2-AE52-4E42-AB14-4964428AE6F7}" type="presParOf" srcId="{DC337DB7-B19A-44FB-BDFC-6BBD6D458508}" destId="{3725FD70-5F34-45CB-A951-E098E812459E}" srcOrd="0" destOrd="0" presId="urn:microsoft.com/office/officeart/2005/8/layout/list1"/>
    <dgm:cxn modelId="{D6504F1B-CC80-408D-A8C9-E3874F9A6155}" type="presParOf" srcId="{DC337DB7-B19A-44FB-BDFC-6BBD6D458508}" destId="{59EDCD71-169F-4A85-A098-0A1832F87D86}" srcOrd="1" destOrd="0" presId="urn:microsoft.com/office/officeart/2005/8/layout/list1"/>
    <dgm:cxn modelId="{DE71FBEE-4731-4D37-8C06-549304B6E792}" type="presParOf" srcId="{46597799-07C7-425D-8281-1C761F7BFAFC}" destId="{78915034-94AC-429B-AE67-F739810824E8}" srcOrd="9" destOrd="0" presId="urn:microsoft.com/office/officeart/2005/8/layout/list1"/>
    <dgm:cxn modelId="{1E2BA5EF-873F-4ED8-A87F-26C9BE039055}" type="presParOf" srcId="{46597799-07C7-425D-8281-1C761F7BFAFC}" destId="{DC137BAF-C061-429B-A77D-DF8A623B79F5}" srcOrd="10" destOrd="0" presId="urn:microsoft.com/office/officeart/2005/8/layout/list1"/>
    <dgm:cxn modelId="{BB038D1F-36CC-405C-AA06-C558375579B4}" type="presParOf" srcId="{46597799-07C7-425D-8281-1C761F7BFAFC}" destId="{D9A7C7B9-9968-4AC0-8B2A-B80E4C44F350}" srcOrd="11" destOrd="0" presId="urn:microsoft.com/office/officeart/2005/8/layout/list1"/>
    <dgm:cxn modelId="{B0E2A818-5C75-46A4-9AA2-5A64C91B7F6E}" type="presParOf" srcId="{46597799-07C7-425D-8281-1C761F7BFAFC}" destId="{178E33F3-8AAC-4A37-80E2-01F95CAA2B3B}" srcOrd="12" destOrd="0" presId="urn:microsoft.com/office/officeart/2005/8/layout/list1"/>
    <dgm:cxn modelId="{235754C5-C5E3-4FC3-96E6-586D1DC9EEB2}" type="presParOf" srcId="{178E33F3-8AAC-4A37-80E2-01F95CAA2B3B}" destId="{F7D234A2-7625-44E3-ABB4-48322A7D60B7}" srcOrd="0" destOrd="0" presId="urn:microsoft.com/office/officeart/2005/8/layout/list1"/>
    <dgm:cxn modelId="{EAAAC491-1A01-458D-9DA9-74BE8D907BB7}" type="presParOf" srcId="{178E33F3-8AAC-4A37-80E2-01F95CAA2B3B}" destId="{63F75812-5333-480B-8123-8DEB18C30F5B}" srcOrd="1" destOrd="0" presId="urn:microsoft.com/office/officeart/2005/8/layout/list1"/>
    <dgm:cxn modelId="{76E5CB81-8A57-4DED-B053-E7CC14A890EE}" type="presParOf" srcId="{46597799-07C7-425D-8281-1C761F7BFAFC}" destId="{E1247CAE-DC03-432E-8B8C-177CF19493AE}" srcOrd="13" destOrd="0" presId="urn:microsoft.com/office/officeart/2005/8/layout/list1"/>
    <dgm:cxn modelId="{B0CD9A76-D106-4A5A-AB7D-2289E582006E}" type="presParOf" srcId="{46597799-07C7-425D-8281-1C761F7BFAFC}" destId="{7A281A79-87EA-411F-A36D-A84980A39030}" srcOrd="14" destOrd="0" presId="urn:microsoft.com/office/officeart/2005/8/layout/list1"/>
    <dgm:cxn modelId="{F11DBB70-BF8E-45DD-A7EA-5157D6936C69}" type="presParOf" srcId="{46597799-07C7-425D-8281-1C761F7BFAFC}" destId="{7B3980D2-D3A0-4FE6-855E-1BA7CE4ACC27}" srcOrd="15" destOrd="0" presId="urn:microsoft.com/office/officeart/2005/8/layout/list1"/>
    <dgm:cxn modelId="{B31360B6-58B4-4488-8A89-8D03F5825170}" type="presParOf" srcId="{46597799-07C7-425D-8281-1C761F7BFAFC}" destId="{68712CE2-B28F-4450-B7D9-709CBB6673A6}" srcOrd="16" destOrd="0" presId="urn:microsoft.com/office/officeart/2005/8/layout/list1"/>
    <dgm:cxn modelId="{8E84D154-8C47-4CC6-911B-7BAFC9A3C3ED}" type="presParOf" srcId="{68712CE2-B28F-4450-B7D9-709CBB6673A6}" destId="{BAC24642-5E6F-41FE-87FE-B8F1932AC0A6}" srcOrd="0" destOrd="0" presId="urn:microsoft.com/office/officeart/2005/8/layout/list1"/>
    <dgm:cxn modelId="{B9780F09-807F-4211-B4D0-23E7A56FC074}" type="presParOf" srcId="{68712CE2-B28F-4450-B7D9-709CBB6673A6}" destId="{DD2F4E68-9B93-4481-8433-CBDB9E6D3A92}" srcOrd="1" destOrd="0" presId="urn:microsoft.com/office/officeart/2005/8/layout/list1"/>
    <dgm:cxn modelId="{66EF4D2C-3EA3-44E7-B573-6CECF158C182}" type="presParOf" srcId="{46597799-07C7-425D-8281-1C761F7BFAFC}" destId="{B5BABBB5-73A9-4BC6-AA77-4FAFDE903140}" srcOrd="17" destOrd="0" presId="urn:microsoft.com/office/officeart/2005/8/layout/list1"/>
    <dgm:cxn modelId="{3BB55A16-6A71-43AB-B149-41E3E51CFD35}" type="presParOf" srcId="{46597799-07C7-425D-8281-1C761F7BFAFC}" destId="{39943DD9-C37F-4A7A-BE5E-32311075E039}" srcOrd="18" destOrd="0" presId="urn:microsoft.com/office/officeart/2005/8/layout/list1"/>
    <dgm:cxn modelId="{B31F4D62-1D61-4523-8D93-248A336C72CF}" type="presParOf" srcId="{46597799-07C7-425D-8281-1C761F7BFAFC}" destId="{6717108D-5D3A-4560-9916-AB24B88724AD}" srcOrd="19" destOrd="0" presId="urn:microsoft.com/office/officeart/2005/8/layout/list1"/>
    <dgm:cxn modelId="{915CD397-122A-4C1C-93ED-8C59C6461226}" type="presParOf" srcId="{46597799-07C7-425D-8281-1C761F7BFAFC}" destId="{3CF95807-A4C6-4BBD-8DFE-64159CBB1334}" srcOrd="20" destOrd="0" presId="urn:microsoft.com/office/officeart/2005/8/layout/list1"/>
    <dgm:cxn modelId="{AD727A22-AAA4-4136-922A-56162ACA6208}" type="presParOf" srcId="{3CF95807-A4C6-4BBD-8DFE-64159CBB1334}" destId="{34B6355F-C3EB-45CE-938A-58DC24A56333}" srcOrd="0" destOrd="0" presId="urn:microsoft.com/office/officeart/2005/8/layout/list1"/>
    <dgm:cxn modelId="{BBED0F3C-EFAA-4B49-9816-75D4F3D6701E}" type="presParOf" srcId="{3CF95807-A4C6-4BBD-8DFE-64159CBB1334}" destId="{3EA7AAF8-905E-4462-BD21-BC478C3413FB}" srcOrd="1" destOrd="0" presId="urn:microsoft.com/office/officeart/2005/8/layout/list1"/>
    <dgm:cxn modelId="{16B3E6D7-A543-4C93-9C67-806AE307DA0E}" type="presParOf" srcId="{46597799-07C7-425D-8281-1C761F7BFAFC}" destId="{1A253ECE-1894-4899-87F4-3CC16D6FFBC9}" srcOrd="21" destOrd="0" presId="urn:microsoft.com/office/officeart/2005/8/layout/list1"/>
    <dgm:cxn modelId="{00B3D833-29E4-4D22-A5D5-CEFADC4CE84B}" type="presParOf" srcId="{46597799-07C7-425D-8281-1C761F7BFAFC}" destId="{29F81B00-B117-4DBC-BAB7-5EFC66A74CDB}" srcOrd="2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71980B-75CA-4B5E-BB49-F3B524047E5E}">
      <dsp:nvSpPr>
        <dsp:cNvPr id="0" name=""/>
        <dsp:cNvSpPr/>
      </dsp:nvSpPr>
      <dsp:spPr>
        <a:xfrm>
          <a:off x="0" y="549895"/>
          <a:ext cx="8068536" cy="3276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7A6811D1-72E8-4A23-9040-AD12F2654A02}">
      <dsp:nvSpPr>
        <dsp:cNvPr id="0" name=""/>
        <dsp:cNvSpPr/>
      </dsp:nvSpPr>
      <dsp:spPr>
        <a:xfrm>
          <a:off x="403426" y="358015"/>
          <a:ext cx="5647975" cy="38376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3480" tIns="0" rIns="213480" bIns="0" numCol="1" spcCol="1270" anchor="ctr" anchorCtr="0">
          <a:noAutofit/>
        </a:bodyPr>
        <a:lstStyle/>
        <a:p>
          <a:pPr marL="0" lvl="0" indent="0" algn="l" defTabSz="577850">
            <a:lnSpc>
              <a:spcPct val="90000"/>
            </a:lnSpc>
            <a:spcBef>
              <a:spcPct val="0"/>
            </a:spcBef>
            <a:spcAft>
              <a:spcPct val="35000"/>
            </a:spcAft>
            <a:buNone/>
          </a:pPr>
          <a:r>
            <a:rPr lang="en-US" sz="1300" kern="1200"/>
            <a:t>Headers</a:t>
          </a:r>
        </a:p>
      </dsp:txBody>
      <dsp:txXfrm>
        <a:off x="422160" y="376749"/>
        <a:ext cx="5610507" cy="346292"/>
      </dsp:txXfrm>
    </dsp:sp>
    <dsp:sp modelId="{0D462820-1A4E-4BFF-8316-61631DAA0A58}">
      <dsp:nvSpPr>
        <dsp:cNvPr id="0" name=""/>
        <dsp:cNvSpPr/>
      </dsp:nvSpPr>
      <dsp:spPr>
        <a:xfrm>
          <a:off x="0" y="1139575"/>
          <a:ext cx="8068536" cy="3276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7FD864C5-D81C-4D83-8D3F-F901A159B6F4}">
      <dsp:nvSpPr>
        <dsp:cNvPr id="0" name=""/>
        <dsp:cNvSpPr/>
      </dsp:nvSpPr>
      <dsp:spPr>
        <a:xfrm>
          <a:off x="403426" y="947695"/>
          <a:ext cx="5647975" cy="38376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3480" tIns="0" rIns="213480" bIns="0" numCol="1" spcCol="1270" anchor="ctr" anchorCtr="0">
          <a:noAutofit/>
        </a:bodyPr>
        <a:lstStyle/>
        <a:p>
          <a:pPr marL="0" lvl="0" indent="0" algn="l" defTabSz="577850">
            <a:lnSpc>
              <a:spcPct val="90000"/>
            </a:lnSpc>
            <a:spcBef>
              <a:spcPct val="0"/>
            </a:spcBef>
            <a:spcAft>
              <a:spcPct val="35000"/>
            </a:spcAft>
            <a:buNone/>
          </a:pPr>
          <a:r>
            <a:rPr lang="en-US" sz="1300" kern="1200"/>
            <a:t>Request Body</a:t>
          </a:r>
        </a:p>
      </dsp:txBody>
      <dsp:txXfrm>
        <a:off x="422160" y="966429"/>
        <a:ext cx="5610507" cy="346292"/>
      </dsp:txXfrm>
    </dsp:sp>
    <dsp:sp modelId="{DC137BAF-C061-429B-A77D-DF8A623B79F5}">
      <dsp:nvSpPr>
        <dsp:cNvPr id="0" name=""/>
        <dsp:cNvSpPr/>
      </dsp:nvSpPr>
      <dsp:spPr>
        <a:xfrm>
          <a:off x="0" y="1729255"/>
          <a:ext cx="8068536" cy="3276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59EDCD71-169F-4A85-A098-0A1832F87D86}">
      <dsp:nvSpPr>
        <dsp:cNvPr id="0" name=""/>
        <dsp:cNvSpPr/>
      </dsp:nvSpPr>
      <dsp:spPr>
        <a:xfrm>
          <a:off x="403426" y="1537375"/>
          <a:ext cx="5647975" cy="38376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3480" tIns="0" rIns="213480" bIns="0" numCol="1" spcCol="1270" anchor="ctr" anchorCtr="0">
          <a:noAutofit/>
        </a:bodyPr>
        <a:lstStyle/>
        <a:p>
          <a:pPr marL="0" lvl="0" indent="0" algn="l" defTabSz="577850">
            <a:lnSpc>
              <a:spcPct val="90000"/>
            </a:lnSpc>
            <a:spcBef>
              <a:spcPct val="0"/>
            </a:spcBef>
            <a:spcAft>
              <a:spcPct val="35000"/>
            </a:spcAft>
            <a:buNone/>
          </a:pPr>
          <a:r>
            <a:rPr lang="en-US" sz="1300" kern="1200"/>
            <a:t>Return Body</a:t>
          </a:r>
        </a:p>
      </dsp:txBody>
      <dsp:txXfrm>
        <a:off x="422160" y="1556109"/>
        <a:ext cx="5610507" cy="346292"/>
      </dsp:txXfrm>
    </dsp:sp>
    <dsp:sp modelId="{7A281A79-87EA-411F-A36D-A84980A39030}">
      <dsp:nvSpPr>
        <dsp:cNvPr id="0" name=""/>
        <dsp:cNvSpPr/>
      </dsp:nvSpPr>
      <dsp:spPr>
        <a:xfrm>
          <a:off x="0" y="2318935"/>
          <a:ext cx="8068536" cy="3276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63F75812-5333-480B-8123-8DEB18C30F5B}">
      <dsp:nvSpPr>
        <dsp:cNvPr id="0" name=""/>
        <dsp:cNvSpPr/>
      </dsp:nvSpPr>
      <dsp:spPr>
        <a:xfrm>
          <a:off x="403426" y="2127055"/>
          <a:ext cx="5647975" cy="38376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3480" tIns="0" rIns="213480" bIns="0" numCol="1" spcCol="1270" anchor="ctr" anchorCtr="0">
          <a:noAutofit/>
        </a:bodyPr>
        <a:lstStyle/>
        <a:p>
          <a:pPr marL="0" lvl="0" indent="0" algn="l" defTabSz="577850">
            <a:lnSpc>
              <a:spcPct val="90000"/>
            </a:lnSpc>
            <a:spcBef>
              <a:spcPct val="0"/>
            </a:spcBef>
            <a:spcAft>
              <a:spcPct val="35000"/>
            </a:spcAft>
            <a:buNone/>
          </a:pPr>
          <a:r>
            <a:rPr lang="en-US" sz="1300" kern="1200"/>
            <a:t>Verb (GET, POST, DELETE, etc.)</a:t>
          </a:r>
        </a:p>
      </dsp:txBody>
      <dsp:txXfrm>
        <a:off x="422160" y="2145789"/>
        <a:ext cx="5610507" cy="346292"/>
      </dsp:txXfrm>
    </dsp:sp>
    <dsp:sp modelId="{39943DD9-C37F-4A7A-BE5E-32311075E039}">
      <dsp:nvSpPr>
        <dsp:cNvPr id="0" name=""/>
        <dsp:cNvSpPr/>
      </dsp:nvSpPr>
      <dsp:spPr>
        <a:xfrm>
          <a:off x="0" y="2908615"/>
          <a:ext cx="8068536" cy="16380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26208" tIns="270764" rIns="626208" bIns="92456" numCol="1" spcCol="1270" anchor="t" anchorCtr="0">
          <a:noAutofit/>
        </a:bodyPr>
        <a:lstStyle/>
        <a:p>
          <a:pPr marL="114300" lvl="1" indent="-114300" algn="l" defTabSz="577850">
            <a:lnSpc>
              <a:spcPct val="90000"/>
            </a:lnSpc>
            <a:spcBef>
              <a:spcPct val="0"/>
            </a:spcBef>
            <a:spcAft>
              <a:spcPct val="15000"/>
            </a:spcAft>
            <a:buChar char="•"/>
          </a:pPr>
          <a:r>
            <a:rPr lang="en-US" sz="1300" kern="1200"/>
            <a:t>None</a:t>
          </a:r>
        </a:p>
        <a:p>
          <a:pPr marL="114300" lvl="1" indent="-114300" algn="l" defTabSz="577850">
            <a:lnSpc>
              <a:spcPct val="90000"/>
            </a:lnSpc>
            <a:spcBef>
              <a:spcPct val="0"/>
            </a:spcBef>
            <a:spcAft>
              <a:spcPct val="15000"/>
            </a:spcAft>
            <a:buChar char="•"/>
          </a:pPr>
          <a:r>
            <a:rPr lang="en-US" sz="1300" kern="1200"/>
            <a:t>API Key</a:t>
          </a:r>
        </a:p>
        <a:p>
          <a:pPr marL="114300" lvl="1" indent="-114300" algn="l" defTabSz="577850">
            <a:lnSpc>
              <a:spcPct val="90000"/>
            </a:lnSpc>
            <a:spcBef>
              <a:spcPct val="0"/>
            </a:spcBef>
            <a:spcAft>
              <a:spcPct val="15000"/>
            </a:spcAft>
            <a:buChar char="•"/>
          </a:pPr>
          <a:r>
            <a:rPr lang="en-US" sz="1300" kern="1200"/>
            <a:t>Bearer Token</a:t>
          </a:r>
        </a:p>
        <a:p>
          <a:pPr marL="114300" lvl="1" indent="-114300" algn="l" defTabSz="577850">
            <a:lnSpc>
              <a:spcPct val="90000"/>
            </a:lnSpc>
            <a:spcBef>
              <a:spcPct val="0"/>
            </a:spcBef>
            <a:spcAft>
              <a:spcPct val="15000"/>
            </a:spcAft>
            <a:buChar char="•"/>
          </a:pPr>
          <a:r>
            <a:rPr lang="en-US" sz="1300" kern="1200"/>
            <a:t>Basic (user name/</a:t>
          </a:r>
          <a:r>
            <a:rPr lang="en-US" sz="1300" kern="1200" err="1"/>
            <a:t>pwd</a:t>
          </a:r>
          <a:r>
            <a:rPr lang="en-US" sz="1300" kern="1200"/>
            <a:t>)</a:t>
          </a:r>
        </a:p>
        <a:p>
          <a:pPr marL="114300" lvl="1" indent="-114300" algn="l" defTabSz="577850">
            <a:lnSpc>
              <a:spcPct val="90000"/>
            </a:lnSpc>
            <a:spcBef>
              <a:spcPct val="0"/>
            </a:spcBef>
            <a:spcAft>
              <a:spcPct val="15000"/>
            </a:spcAft>
            <a:buChar char="•"/>
          </a:pPr>
          <a:r>
            <a:rPr lang="en-US" sz="1300" kern="1200"/>
            <a:t>OAuth (1 + 2)</a:t>
          </a:r>
        </a:p>
        <a:p>
          <a:pPr marL="114300" lvl="1" indent="-114300" algn="l" defTabSz="577850">
            <a:lnSpc>
              <a:spcPct val="90000"/>
            </a:lnSpc>
            <a:spcBef>
              <a:spcPct val="0"/>
            </a:spcBef>
            <a:spcAft>
              <a:spcPct val="15000"/>
            </a:spcAft>
            <a:buChar char="•"/>
          </a:pPr>
          <a:r>
            <a:rPr lang="en-US" sz="1300" kern="1200"/>
            <a:t>Others (JWTs, Hawk, AWS Signature Digest, NTLM, etc.)...</a:t>
          </a:r>
        </a:p>
      </dsp:txBody>
      <dsp:txXfrm>
        <a:off x="0" y="2908615"/>
        <a:ext cx="8068536" cy="1638000"/>
      </dsp:txXfrm>
    </dsp:sp>
    <dsp:sp modelId="{DD2F4E68-9B93-4481-8433-CBDB9E6D3A92}">
      <dsp:nvSpPr>
        <dsp:cNvPr id="0" name=""/>
        <dsp:cNvSpPr/>
      </dsp:nvSpPr>
      <dsp:spPr>
        <a:xfrm>
          <a:off x="403426" y="2716735"/>
          <a:ext cx="5647975" cy="38376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3480" tIns="0" rIns="213480" bIns="0" numCol="1" spcCol="1270" anchor="ctr" anchorCtr="0">
          <a:noAutofit/>
        </a:bodyPr>
        <a:lstStyle/>
        <a:p>
          <a:pPr marL="0" lvl="0" indent="0" algn="l" defTabSz="577850" rtl="0">
            <a:lnSpc>
              <a:spcPct val="90000"/>
            </a:lnSpc>
            <a:spcBef>
              <a:spcPct val="0"/>
            </a:spcBef>
            <a:spcAft>
              <a:spcPct val="35000"/>
            </a:spcAft>
            <a:buNone/>
          </a:pPr>
          <a:r>
            <a:rPr lang="en-US" sz="1300" kern="1200"/>
            <a:t>Authentication</a:t>
          </a:r>
        </a:p>
      </dsp:txBody>
      <dsp:txXfrm>
        <a:off x="422160" y="2735469"/>
        <a:ext cx="5610507" cy="346292"/>
      </dsp:txXfrm>
    </dsp:sp>
    <dsp:sp modelId="{29F81B00-B117-4DBC-BAB7-5EFC66A74CDB}">
      <dsp:nvSpPr>
        <dsp:cNvPr id="0" name=""/>
        <dsp:cNvSpPr/>
      </dsp:nvSpPr>
      <dsp:spPr>
        <a:xfrm>
          <a:off x="0" y="4808696"/>
          <a:ext cx="8068536" cy="1801800"/>
        </a:xfrm>
        <a:prstGeom prst="rect">
          <a:avLst/>
        </a:prstGeom>
        <a:solidFill>
          <a:schemeClr val="lt2">
            <a:alpha val="90000"/>
            <a:hueOff val="0"/>
            <a:satOff val="0"/>
            <a:lumOff val="0"/>
            <a:alphaOff val="0"/>
          </a:schemeClr>
        </a:solidFill>
        <a:ln w="6350" cap="flat" cmpd="sng" algn="ctr">
          <a:solidFill>
            <a:schemeClr val="dk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26208" tIns="270764" rIns="626208" bIns="92456" numCol="1" spcCol="1270" anchor="t" anchorCtr="0">
          <a:noAutofit/>
        </a:bodyPr>
        <a:lstStyle/>
        <a:p>
          <a:pPr marL="114300" lvl="1" indent="-114300" algn="l" defTabSz="577850">
            <a:lnSpc>
              <a:spcPct val="90000"/>
            </a:lnSpc>
            <a:spcBef>
              <a:spcPct val="0"/>
            </a:spcBef>
            <a:spcAft>
              <a:spcPct val="15000"/>
            </a:spcAft>
            <a:buChar char="•"/>
          </a:pPr>
          <a:r>
            <a:rPr lang="en-US" sz="1300" kern="1200"/>
            <a:t>Header Parameters (request headers)</a:t>
          </a:r>
        </a:p>
        <a:p>
          <a:pPr marL="228600" lvl="2" indent="-114300" algn="l" defTabSz="577850">
            <a:lnSpc>
              <a:spcPct val="90000"/>
            </a:lnSpc>
            <a:spcBef>
              <a:spcPct val="0"/>
            </a:spcBef>
            <a:spcAft>
              <a:spcPct val="15000"/>
            </a:spcAft>
            <a:buChar char="•"/>
          </a:pPr>
          <a:r>
            <a:rPr lang="en-US" sz="1300" kern="1200"/>
            <a:t>Parameters included in the request header, usually related to authorization</a:t>
          </a:r>
        </a:p>
        <a:p>
          <a:pPr marL="114300" lvl="1" indent="-114300" algn="l" defTabSz="577850">
            <a:lnSpc>
              <a:spcPct val="90000"/>
            </a:lnSpc>
            <a:spcBef>
              <a:spcPct val="0"/>
            </a:spcBef>
            <a:spcAft>
              <a:spcPct val="15000"/>
            </a:spcAft>
            <a:buChar char="•"/>
          </a:pPr>
          <a:r>
            <a:rPr lang="en-US" sz="1300" kern="1200"/>
            <a:t>Path Parameters </a:t>
          </a:r>
        </a:p>
        <a:p>
          <a:pPr marL="228600" lvl="2" indent="-114300" algn="l" defTabSz="577850" rtl="0">
            <a:lnSpc>
              <a:spcPct val="90000"/>
            </a:lnSpc>
            <a:spcBef>
              <a:spcPct val="0"/>
            </a:spcBef>
            <a:spcAft>
              <a:spcPct val="15000"/>
            </a:spcAft>
            <a:buChar char="•"/>
          </a:pPr>
          <a:r>
            <a:rPr lang="en-US" sz="1300" kern="1200"/>
            <a:t>Parameters within the path of the endpoint, before the query string (?). These are usually</a:t>
          </a:r>
          <a:r>
            <a:rPr lang="en-US" sz="1300" kern="1200">
              <a:latin typeface="Calibri Light" panose="020F0302020204030204"/>
            </a:rPr>
            <a:t> denoted</a:t>
          </a:r>
          <a:r>
            <a:rPr lang="en-US" sz="1300" kern="1200"/>
            <a:t> within curly braces</a:t>
          </a:r>
        </a:p>
        <a:p>
          <a:pPr marL="114300" lvl="1" indent="-114300" algn="l" defTabSz="577850">
            <a:lnSpc>
              <a:spcPct val="90000"/>
            </a:lnSpc>
            <a:spcBef>
              <a:spcPct val="0"/>
            </a:spcBef>
            <a:spcAft>
              <a:spcPct val="15000"/>
            </a:spcAft>
            <a:buChar char="•"/>
          </a:pPr>
          <a:r>
            <a:rPr lang="en-US" sz="1300" kern="1200"/>
            <a:t>Query String Parameters</a:t>
          </a:r>
        </a:p>
        <a:p>
          <a:pPr marL="228600" lvl="2" indent="-114300" algn="l" defTabSz="577850">
            <a:lnSpc>
              <a:spcPct val="90000"/>
            </a:lnSpc>
            <a:spcBef>
              <a:spcPct val="0"/>
            </a:spcBef>
            <a:spcAft>
              <a:spcPct val="15000"/>
            </a:spcAft>
            <a:buChar char="•"/>
          </a:pPr>
          <a:r>
            <a:rPr lang="en-US" sz="1300" kern="1200"/>
            <a:t>Parameters in the query string of the endpoint, after the ?</a:t>
          </a:r>
        </a:p>
      </dsp:txBody>
      <dsp:txXfrm>
        <a:off x="0" y="4808696"/>
        <a:ext cx="8068536" cy="1801800"/>
      </dsp:txXfrm>
    </dsp:sp>
    <dsp:sp modelId="{3EA7AAF8-905E-4462-BD21-BC478C3413FB}">
      <dsp:nvSpPr>
        <dsp:cNvPr id="0" name=""/>
        <dsp:cNvSpPr/>
      </dsp:nvSpPr>
      <dsp:spPr>
        <a:xfrm>
          <a:off x="403426" y="4616816"/>
          <a:ext cx="5647975" cy="383760"/>
        </a:xfrm>
        <a:prstGeom prst="roundRect">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13480" tIns="0" rIns="213480" bIns="0" numCol="1" spcCol="1270" anchor="ctr" anchorCtr="0">
          <a:noAutofit/>
        </a:bodyPr>
        <a:lstStyle/>
        <a:p>
          <a:pPr marL="0" lvl="0" indent="0" algn="l" defTabSz="577850">
            <a:lnSpc>
              <a:spcPct val="90000"/>
            </a:lnSpc>
            <a:spcBef>
              <a:spcPct val="0"/>
            </a:spcBef>
            <a:spcAft>
              <a:spcPct val="35000"/>
            </a:spcAft>
            <a:buNone/>
          </a:pPr>
          <a:r>
            <a:rPr lang="en-US" sz="1300" kern="1200"/>
            <a:t>Parameters are Key / Value pairs - Separated by ? -- Additional values by &amp; </a:t>
          </a:r>
        </a:p>
      </dsp:txBody>
      <dsp:txXfrm>
        <a:off x="422160" y="4635550"/>
        <a:ext cx="5610507"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14.svg>
</file>

<file path=ppt/media/image15.png>
</file>

<file path=ppt/media/image16.jpe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37.png>
</file>

<file path=ppt/media/image38.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BA95D8-1683-420C-911F-56E28600597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1652BD0-30AA-4950-BD56-4F3583BF0E6F}"/>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04B5A7-893F-407C-AD5A-FFF6B9F744E1}" type="datetimeFigureOut">
              <a:rPr lang="en-US" smtClean="0"/>
              <a:t>8/11/2021</a:t>
            </a:fld>
            <a:endParaRPr lang="en-US"/>
          </a:p>
        </p:txBody>
      </p:sp>
      <p:sp>
        <p:nvSpPr>
          <p:cNvPr id="4" name="Slide Image Placeholder 3">
            <a:extLst>
              <a:ext uri="{FF2B5EF4-FFF2-40B4-BE49-F238E27FC236}">
                <a16:creationId xmlns:a16="http://schemas.microsoft.com/office/drawing/2014/main" id="{809C90D5-E5D8-43FF-9103-BC10914C9B7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a:extLst>
              <a:ext uri="{FF2B5EF4-FFF2-40B4-BE49-F238E27FC236}">
                <a16:creationId xmlns:a16="http://schemas.microsoft.com/office/drawing/2014/main" id="{2E3D9927-DF7C-45D5-9A73-854651141C47}"/>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9E61F992-EE18-43FC-BEEF-00F54728143F}"/>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a:extLst>
              <a:ext uri="{FF2B5EF4-FFF2-40B4-BE49-F238E27FC236}">
                <a16:creationId xmlns:a16="http://schemas.microsoft.com/office/drawing/2014/main" id="{0A021AD0-8263-47B7-9740-5B43C16A026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C20D3B-5840-48D5-B670-AB976644ABE6}"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cloud.google.com/docs/authentication/api-keys#api_key_restrictions"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console.cloud.google.com/apis/credentials"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en.wikipedia.org/wiki/HMAC?ref=hackernoon.com"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hackernoon.com/improve-the-security-of-api-keys-v5kp3wdu" TargetMode="External"/><Relationship Id="rId5" Type="http://schemas.openxmlformats.org/officeDocument/2006/relationships/hyperlink" Target="https://blog.approov.io/simple-app-authentication?ref=hackernoon.com" TargetMode="External"/><Relationship Id="rId4" Type="http://schemas.openxmlformats.org/officeDocument/2006/relationships/hyperlink" Target="https://stackoverflow.com/questions/14570989/best-practice-for-storing-private-api-keys-in-android?source=post_page---------------------------&amp;ref=hackernoon.com" TargetMode="Externa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en.wikipedia.org/wiki/Public_key_infrastructure" TargetMode="External"/><Relationship Id="rId3" Type="http://schemas.openxmlformats.org/officeDocument/2006/relationships/hyperlink" Target="https://en.wikipedia.org/wiki/Message_authentication_code" TargetMode="External"/><Relationship Id="rId7" Type="http://schemas.openxmlformats.org/officeDocument/2006/relationships/hyperlink" Target="https://en.wikipedia.org/wiki/Public-key_cryptography"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en.wikipedia.org/wiki/Digital_signature" TargetMode="External"/><Relationship Id="rId5" Type="http://schemas.openxmlformats.org/officeDocument/2006/relationships/hyperlink" Target="https://en.wikipedia.org/wiki/Shared_secret" TargetMode="External"/><Relationship Id="rId4" Type="http://schemas.openxmlformats.org/officeDocument/2006/relationships/hyperlink" Target="https://en.wikipedia.org/wiki/Message_authentication" TargetMode="External"/><Relationship Id="rId9" Type="http://schemas.openxmlformats.org/officeDocument/2006/relationships/hyperlink" Target="https://en.wikipedia.org/wiki/HMAC"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uploads.wpallin.backbone.foc.zone/wp-content/uploads/2020/09/29131335/Information-Security-Policy-for-Technology-TMs.pdf"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jwt.io/?ref=hackernoon.com"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dzone.com/refcardz/rest-api-security-1#section-2" TargetMode="External"/><Relationship Id="rId3" Type="http://schemas.openxmlformats.org/officeDocument/2006/relationships/hyperlink" Target="https://developer.mozilla.org/en-US/docs/Web/HTTP/Cookies" TargetMode="External"/><Relationship Id="rId7" Type="http://schemas.openxmlformats.org/officeDocument/2006/relationships/hyperlink" Target="https://owasp.org/www-project-top-ten/2017/A5_2017-Broken_Access_Control"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idratherbewriting.com/learnapidoc/docapis_doc_parameters.html" TargetMode="External"/><Relationship Id="rId5" Type="http://schemas.openxmlformats.org/officeDocument/2006/relationships/hyperlink" Target="https://developer.mozilla.org/en-US/docs/Web/HTTP/Headers/Authorization" TargetMode="External"/><Relationship Id="rId4" Type="http://schemas.openxmlformats.org/officeDocument/2006/relationships/hyperlink" Target="https://idratherbewriting.com/learnapidoc/docapis_more_about_authorization.html"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idratherbewriting.com/learnapidoc/docapis_rate_limiting_and_thresholds.html"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blog.approov.io/steal-that-api-key-with-a-man-in-the-middle-attack?ref=hackernoon.com"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cloud.google.com/endpoints/docs/openapi/when-why-api-key" TargetMode="External"/><Relationship Id="rId5" Type="http://schemas.openxmlformats.org/officeDocument/2006/relationships/hyperlink" Target="https://idratherbewriting.com/learnapidoc/docapis_more_about_authorization.html#consequences-if-an-api-lacks-security" TargetMode="External"/><Relationship Id="rId4" Type="http://schemas.openxmlformats.org/officeDocument/2006/relationships/hyperlink" Target="https://hackernoon.com/improve-the-security-of-api-keys-v5kp3wdu"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7BCD2D2-DF2B-3B42-B34F-B9542DA7CB4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16239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28600">
              <a:lnSpc>
                <a:spcPct val="90000"/>
              </a:lnSpc>
              <a:spcAft>
                <a:spcPts val="600"/>
              </a:spcAft>
              <a:buFont typeface="Arial,Sans-Serif"/>
              <a:buChar char="•"/>
            </a:pPr>
            <a:r>
              <a:rPr lang="en-US"/>
              <a:t>When you use API keys in your applications, ensure that they are kept secure during both storage and transmission. Publicly exposing your credentials can result in your account being compromised, which could lead to unexpected charges on your account. To help keep your API keys secure, follow these best practices:</a:t>
            </a:r>
          </a:p>
          <a:p>
            <a:pPr marL="285750" indent="-228600">
              <a:lnSpc>
                <a:spcPct val="90000"/>
              </a:lnSpc>
              <a:spcAft>
                <a:spcPts val="600"/>
              </a:spcAft>
              <a:buFont typeface="Arial,Sans-Serif"/>
              <a:buChar char="•"/>
            </a:pPr>
            <a:r>
              <a:rPr lang="en-US"/>
              <a:t>Do not embed API keys directly in code. API keys that are embedded in code can be accidentally exposed to the public. For example, you may forget to remove the keys from code that you share. Instead of embedding your API keys in your applications, store them in environment variables or in files outside of your application's source tree.</a:t>
            </a:r>
          </a:p>
          <a:p>
            <a:pPr marL="285750" indent="-228600">
              <a:lnSpc>
                <a:spcPct val="90000"/>
              </a:lnSpc>
              <a:spcAft>
                <a:spcPts val="600"/>
              </a:spcAft>
              <a:buFont typeface="Arial,Sans-Serif"/>
              <a:buChar char="•"/>
            </a:pPr>
            <a:r>
              <a:rPr lang="en-US"/>
              <a:t>Do not store API keys in files inside your application's source tree. If you store API keys in files, keep the files outside your application's source tree to help ensure your keys do not end up in your source code control system. This is particularly important if you use a public source code management system such as GitHub.</a:t>
            </a:r>
          </a:p>
          <a:p>
            <a:pPr marL="285750" indent="-228600">
              <a:lnSpc>
                <a:spcPct val="90000"/>
              </a:lnSpc>
              <a:spcAft>
                <a:spcPts val="600"/>
              </a:spcAft>
              <a:buFont typeface="Arial,Sans-Serif"/>
              <a:buChar char="•"/>
            </a:pPr>
            <a:r>
              <a:rPr lang="en-US"/>
              <a:t>Set up </a:t>
            </a:r>
            <a:r>
              <a:rPr lang="en-US">
                <a:hlinkClick r:id="rId3"/>
              </a:rPr>
              <a:t>application and API key restrictions</a:t>
            </a:r>
            <a:r>
              <a:rPr lang="en-US"/>
              <a:t>. By adding restrictions, you can reduce the impact of a compromised API key.</a:t>
            </a:r>
          </a:p>
          <a:p>
            <a:pPr marL="285750" indent="-228600">
              <a:lnSpc>
                <a:spcPct val="90000"/>
              </a:lnSpc>
              <a:spcAft>
                <a:spcPts val="600"/>
              </a:spcAft>
              <a:buFont typeface="Arial,Sans-Serif"/>
              <a:buChar char="•"/>
            </a:pPr>
            <a:r>
              <a:rPr lang="en-US"/>
              <a:t>Delete unneeded API keys to minimize exposure to attacks.</a:t>
            </a:r>
          </a:p>
          <a:p>
            <a:pPr marL="285750" indent="-228600">
              <a:lnSpc>
                <a:spcPct val="90000"/>
              </a:lnSpc>
              <a:spcAft>
                <a:spcPts val="600"/>
              </a:spcAft>
              <a:buFont typeface="Arial,Sans-Serif"/>
              <a:buChar char="•"/>
            </a:pPr>
            <a:r>
              <a:rPr lang="en-US"/>
              <a:t>Regenerate your API keys periodically. You can regenerate API keys from the </a:t>
            </a:r>
            <a:r>
              <a:rPr lang="en-US">
                <a:hlinkClick r:id="rId4"/>
              </a:rPr>
              <a:t>Credentials page</a:t>
            </a:r>
            <a:r>
              <a:rPr lang="en-US"/>
              <a:t> by clicking </a:t>
            </a:r>
            <a:r>
              <a:rPr lang="en-US" b="1"/>
              <a:t>Regenerate key</a:t>
            </a:r>
            <a:r>
              <a:rPr lang="en-US"/>
              <a:t> for each key. Then, update your applications to use the newly-generated keys. Your old keys will continue to work for 24 hours after you generate replacement keys.</a:t>
            </a:r>
          </a:p>
          <a:p>
            <a:pPr marL="285750" indent="-228600">
              <a:lnSpc>
                <a:spcPct val="90000"/>
              </a:lnSpc>
              <a:spcAft>
                <a:spcPts val="600"/>
              </a:spcAft>
              <a:buFont typeface="Arial,Sans-Serif"/>
              <a:buChar char="•"/>
            </a:pPr>
            <a:r>
              <a:rPr lang="en-US"/>
              <a:t>Review your code before publicly releasing it. Ensure that your code does not contain API keys or any other private information before you make your code publicly available.</a:t>
            </a:r>
          </a:p>
        </p:txBody>
      </p:sp>
      <p:sp>
        <p:nvSpPr>
          <p:cNvPr id="4" name="Slide Number Placeholder 3"/>
          <p:cNvSpPr>
            <a:spLocks noGrp="1"/>
          </p:cNvSpPr>
          <p:nvPr>
            <p:ph type="sldNum" sz="quarter" idx="5"/>
          </p:nvPr>
        </p:nvSpPr>
        <p:spPr/>
        <p:txBody>
          <a:bodyPr/>
          <a:lstStyle/>
          <a:p>
            <a:fld id="{80C20D3B-5840-48D5-B670-AB976644ABE6}" type="slidenum">
              <a:rPr lang="en-US" smtClean="0"/>
              <a:t>10</a:t>
            </a:fld>
            <a:endParaRPr lang="en-US"/>
          </a:p>
        </p:txBody>
      </p:sp>
    </p:spTree>
    <p:extLst>
      <p:ext uri="{BB962C8B-B14F-4D97-AF65-F5344CB8AC3E}">
        <p14:creationId xmlns:p14="http://schemas.microsoft.com/office/powerpoint/2010/main" val="1868066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Protect: API signatures, keys and secrets</a:t>
            </a:r>
          </a:p>
          <a:p>
            <a:endParaRPr lang="en-US">
              <a:cs typeface="Calibri"/>
            </a:endParaRPr>
          </a:p>
          <a:p>
            <a:r>
              <a:rPr lang="en-US">
                <a:cs typeface="Calibri"/>
              </a:rPr>
              <a:t>It's a lot harder for malicious hackers to do bad things when we hide our keys</a:t>
            </a:r>
          </a:p>
          <a:p>
            <a:endParaRPr lang="en-US">
              <a:cs typeface="Calibri"/>
            </a:endParaRPr>
          </a:p>
          <a:p>
            <a:r>
              <a:rPr lang="en-US"/>
              <a:t>One way to improve security is to keep the API key out of the entire SDLC channel. Instead of adding the plaintext API key to a request, we will use the API key to sign each request and the API verify the request signature</a:t>
            </a:r>
          </a:p>
          <a:p>
            <a:endParaRPr lang="en-US"/>
          </a:p>
          <a:p>
            <a:r>
              <a:rPr lang="en-US"/>
              <a:t>This is typically done using a </a:t>
            </a:r>
            <a:r>
              <a:rPr lang="en-US">
                <a:hlinkClick r:id="rId3"/>
              </a:rPr>
              <a:t>hash-based message authentication code (HMAC)</a:t>
            </a:r>
            <a:r>
              <a:rPr lang="en-US"/>
              <a:t>.</a:t>
            </a:r>
            <a:endParaRPr lang="en-US">
              <a:cs typeface="Calibri"/>
            </a:endParaRPr>
          </a:p>
          <a:p>
            <a:endParaRPr lang="en-US"/>
          </a:p>
          <a:p>
            <a:r>
              <a:rPr lang="en-US"/>
              <a:t>The API call is still sent in plain text over HTTPS, so the message could be observed if HTTPS is defeated. </a:t>
            </a:r>
          </a:p>
          <a:p>
            <a:endParaRPr lang="en-US"/>
          </a:p>
          <a:p>
            <a:r>
              <a:rPr lang="en-US"/>
              <a:t>However, the HMAC signature ensures that this message has not been tampered with, and we have improved API security because the API key itself is no longer visible in the API call. </a:t>
            </a:r>
            <a:endParaRPr lang="en-US">
              <a:cs typeface="Calibri"/>
            </a:endParaRPr>
          </a:p>
          <a:p>
            <a:endParaRPr lang="en-US">
              <a:cs typeface="Calibri"/>
            </a:endParaRPr>
          </a:p>
          <a:p>
            <a:r>
              <a:rPr lang="en-US"/>
              <a:t>At its most vulnerable, the key will be a static constant easily found within the application package. </a:t>
            </a:r>
          </a:p>
          <a:p>
            <a:endParaRPr lang="en-US"/>
          </a:p>
          <a:p>
            <a:r>
              <a:rPr lang="en-US"/>
              <a:t>As a first step, use </a:t>
            </a:r>
            <a:r>
              <a:rPr lang="en-US">
                <a:hlinkClick r:id="rId4"/>
              </a:rPr>
              <a:t>code obfuscators</a:t>
            </a:r>
            <a:r>
              <a:rPr lang="en-US"/>
              <a:t>, though still not good, is to make it difficult to locate and extract the secret, and consider </a:t>
            </a:r>
            <a:r>
              <a:rPr lang="en-US">
                <a:hlinkClick r:id="rId5"/>
              </a:rPr>
              <a:t>encoding a static secret in some computationally simple way</a:t>
            </a:r>
            <a:r>
              <a:rPr lang="en-US"/>
              <a:t>, perhaps cutting up and distributing the encoded secret across multiple locations within the binary. </a:t>
            </a:r>
          </a:p>
          <a:p>
            <a:endParaRPr lang="en-US"/>
          </a:p>
          <a:p>
            <a:r>
              <a:rPr lang="en-US"/>
              <a:t>Reassemble and decode the secret in memory as needed, and never store the decoded and reassembled API key on the device. </a:t>
            </a:r>
          </a:p>
          <a:p>
            <a:endParaRPr lang="en-US"/>
          </a:p>
          <a:p>
            <a:r>
              <a:rPr lang="en-US"/>
              <a:t>Do what you can to make reverse engineering the application as difficult as possible, without exceeding performance and effort budgets.</a:t>
            </a:r>
            <a:endParaRPr lang="en-US">
              <a:cs typeface="Calibri"/>
            </a:endParaRPr>
          </a:p>
          <a:p>
            <a:endParaRPr lang="en-US"/>
          </a:p>
          <a:p>
            <a:r>
              <a:rPr lang="en-US"/>
              <a:t>Regardless of your efforts, it is not a matter of if a secret will be stolen, but if the time and effort to steal it is worth the return. </a:t>
            </a:r>
          </a:p>
          <a:p>
            <a:endParaRPr lang="en-US"/>
          </a:p>
          <a:p>
            <a:r>
              <a:rPr lang="en-US"/>
              <a:t>Make it as difficult as you can afford. If an API secret is stolen from one device, all app instances will be compromised until we upgrade the entire installed base with a new secret and a new technique to obscure it.</a:t>
            </a:r>
            <a:endParaRPr lang="en-US">
              <a:cs typeface="Calibri"/>
            </a:endParaRPr>
          </a:p>
          <a:p>
            <a:endParaRPr lang="en-US"/>
          </a:p>
          <a:p>
            <a:r>
              <a:rPr lang="en-US"/>
              <a:t>Source: </a:t>
            </a:r>
            <a:r>
              <a:rPr lang="en-US">
                <a:hlinkClick r:id="rId6"/>
              </a:rPr>
              <a:t>https://hackernoon.com/improve-the-security-of-api-keys-v5kp3wdu</a:t>
            </a:r>
            <a:endParaRPr lang="en-US"/>
          </a:p>
          <a:p>
            <a:endParaRPr lang="en-US">
              <a:cs typeface="Calibri"/>
            </a:endParaRPr>
          </a:p>
        </p:txBody>
      </p:sp>
      <p:sp>
        <p:nvSpPr>
          <p:cNvPr id="4" name="Slide Number Placeholder 3"/>
          <p:cNvSpPr>
            <a:spLocks noGrp="1"/>
          </p:cNvSpPr>
          <p:nvPr>
            <p:ph type="sldNum" sz="quarter" idx="5"/>
          </p:nvPr>
        </p:nvSpPr>
        <p:spPr/>
        <p:txBody>
          <a:bodyPr/>
          <a:lstStyle/>
          <a:p>
            <a:fld id="{80C20D3B-5840-48D5-B670-AB976644ABE6}" type="slidenum">
              <a:rPr lang="en-US" smtClean="0"/>
              <a:t>11</a:t>
            </a:fld>
            <a:endParaRPr lang="en-US"/>
          </a:p>
        </p:txBody>
      </p:sp>
    </p:spTree>
    <p:extLst>
      <p:ext uri="{BB962C8B-B14F-4D97-AF65-F5344CB8AC3E}">
        <p14:creationId xmlns:p14="http://schemas.microsoft.com/office/powerpoint/2010/main" val="39640943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HMAC</a:t>
            </a:r>
            <a:r>
              <a:rPr lang="en-US"/>
              <a:t> (sometimes expanded as either </a:t>
            </a:r>
            <a:r>
              <a:rPr lang="en-US" b="1"/>
              <a:t>keyed-hash message authentication code</a:t>
            </a:r>
            <a:r>
              <a:rPr lang="en-US"/>
              <a:t> or </a:t>
            </a:r>
            <a:r>
              <a:rPr lang="en-US" b="1"/>
              <a:t>hash-based message authentication code</a:t>
            </a:r>
            <a:r>
              <a:rPr lang="en-US"/>
              <a:t>) is a specific type of </a:t>
            </a:r>
            <a:r>
              <a:rPr lang="en-US">
                <a:hlinkClick r:id="rId3"/>
              </a:rPr>
              <a:t>message authentication code</a:t>
            </a:r>
            <a:r>
              <a:rPr lang="en-US"/>
              <a:t> (MAC) involving a cryptographic hash function and a secret cryptographic key. </a:t>
            </a:r>
          </a:p>
          <a:p>
            <a:endParaRPr lang="en-US"/>
          </a:p>
          <a:p>
            <a:r>
              <a:rPr lang="en-US"/>
              <a:t>As with any MAC, it may be used to simultaneously verify both the data integrity and the authenticity of a message.</a:t>
            </a:r>
          </a:p>
          <a:p>
            <a:endParaRPr lang="en-US"/>
          </a:p>
          <a:p>
            <a:r>
              <a:rPr lang="en-US"/>
              <a:t>HMAC can provide </a:t>
            </a:r>
            <a:r>
              <a:rPr lang="en-US">
                <a:hlinkClick r:id="rId4"/>
              </a:rPr>
              <a:t>message authentication</a:t>
            </a:r>
            <a:r>
              <a:rPr lang="en-US"/>
              <a:t> using a </a:t>
            </a:r>
            <a:r>
              <a:rPr lang="en-US">
                <a:hlinkClick r:id="rId5"/>
              </a:rPr>
              <a:t>shared secret</a:t>
            </a:r>
            <a:r>
              <a:rPr lang="en-US"/>
              <a:t> instead of using </a:t>
            </a:r>
            <a:r>
              <a:rPr lang="en-US">
                <a:hlinkClick r:id="rId6"/>
              </a:rPr>
              <a:t>digital signatures</a:t>
            </a:r>
            <a:r>
              <a:rPr lang="en-US"/>
              <a:t> with </a:t>
            </a:r>
            <a:r>
              <a:rPr lang="en-US">
                <a:hlinkClick r:id="rId7"/>
              </a:rPr>
              <a:t>asymmetric cryptography</a:t>
            </a:r>
            <a:r>
              <a:rPr lang="en-US"/>
              <a:t>. </a:t>
            </a:r>
            <a:endParaRPr lang="en-US">
              <a:cs typeface="Calibri" panose="020F0502020204030204"/>
            </a:endParaRPr>
          </a:p>
          <a:p>
            <a:endParaRPr lang="en-US"/>
          </a:p>
          <a:p>
            <a:r>
              <a:rPr lang="en-US"/>
              <a:t>It trades off the need for a complex </a:t>
            </a:r>
            <a:r>
              <a:rPr lang="en-US">
                <a:hlinkClick r:id="rId8"/>
              </a:rPr>
              <a:t>public key infrastructure</a:t>
            </a:r>
            <a:r>
              <a:rPr lang="en-US"/>
              <a:t> by delegating the key exchange to the communicating parties, who are responsible for establishing and using a trusted channel to agree on the key prior to communication.</a:t>
            </a:r>
            <a:endParaRPr lang="en-US">
              <a:cs typeface="Calibri"/>
            </a:endParaRPr>
          </a:p>
          <a:p>
            <a:endParaRPr lang="en-US">
              <a:cs typeface="Calibri"/>
            </a:endParaRPr>
          </a:p>
          <a:p>
            <a:endParaRPr lang="en-US">
              <a:cs typeface="Calibri"/>
            </a:endParaRPr>
          </a:p>
          <a:p>
            <a:endParaRPr lang="en-US">
              <a:cs typeface="Calibri"/>
            </a:endParaRPr>
          </a:p>
          <a:p>
            <a:endParaRPr lang="en-US">
              <a:cs typeface="Calibri"/>
            </a:endParaRPr>
          </a:p>
          <a:p>
            <a:r>
              <a:rPr lang="en-US">
                <a:cs typeface="Calibri"/>
              </a:rPr>
              <a:t>Source: </a:t>
            </a:r>
            <a:r>
              <a:rPr lang="en-US">
                <a:hlinkClick r:id="rId9"/>
              </a:rPr>
              <a:t>https://en.wikipedia.org/wiki/HMAC</a:t>
            </a:r>
            <a:r>
              <a:rPr lang="en-US"/>
              <a:t> </a:t>
            </a:r>
            <a:endParaRPr lang="en-US">
              <a:cs typeface="Calibri"/>
            </a:endParaRPr>
          </a:p>
        </p:txBody>
      </p:sp>
      <p:sp>
        <p:nvSpPr>
          <p:cNvPr id="4" name="Slide Number Placeholder 3"/>
          <p:cNvSpPr>
            <a:spLocks noGrp="1"/>
          </p:cNvSpPr>
          <p:nvPr>
            <p:ph type="sldNum" sz="quarter" idx="5"/>
          </p:nvPr>
        </p:nvSpPr>
        <p:spPr/>
        <p:txBody>
          <a:bodyPr/>
          <a:lstStyle/>
          <a:p>
            <a:fld id="{80C20D3B-5840-48D5-B670-AB976644ABE6}" type="slidenum">
              <a:rPr lang="en-US" smtClean="0"/>
              <a:t>12</a:t>
            </a:fld>
            <a:endParaRPr lang="en-US"/>
          </a:p>
        </p:txBody>
      </p:sp>
    </p:spTree>
    <p:extLst>
      <p:ext uri="{BB962C8B-B14F-4D97-AF65-F5344CB8AC3E}">
        <p14:creationId xmlns:p14="http://schemas.microsoft.com/office/powerpoint/2010/main" val="3403324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Encryption to Protect Sensitive Information </a:t>
            </a:r>
            <a:endParaRPr lang="en-US"/>
          </a:p>
          <a:p>
            <a:r>
              <a:rPr lang="en-US"/>
              <a:t>Encryption must be used to protect the confidentiality of sensitive information (e.g., Personally Identifiable Information (PII), Personally Identifiable Financial Information (PIFI), etc.) in transit (i.e., to, from, and between Company systems and/or third party systems), and in the location where the data is stored when not in use (i.e., data at rest). Users must comply with the Company’s data classification standards and data handling standards when storing, transmitting, or manipulating sensitive information. </a:t>
            </a:r>
          </a:p>
          <a:p>
            <a:endParaRPr lang="en-US">
              <a:cs typeface="Calibri"/>
            </a:endParaRPr>
          </a:p>
          <a:p>
            <a:r>
              <a:rPr lang="en-US"/>
              <a:t>Hashing is a </a:t>
            </a:r>
            <a:r>
              <a:rPr lang="en-US" b="1"/>
              <a:t>one-way function where a unique message digest is generated from an input file or a string of text</a:t>
            </a:r>
            <a:r>
              <a:rPr lang="en-US"/>
              <a:t>. No keys are used. </a:t>
            </a:r>
          </a:p>
          <a:p>
            <a:endParaRPr lang="en-US"/>
          </a:p>
          <a:p>
            <a:r>
              <a:rPr lang="en-US"/>
              <a:t>The message is encoded in a way that only authorized parties can access it. It's used to prevent unauthorized users from reading data from a file by rendering it into an unreadable form</a:t>
            </a:r>
          </a:p>
          <a:p>
            <a:endParaRPr lang="en-US"/>
          </a:p>
          <a:p>
            <a:r>
              <a:rPr lang="en-US" b="1"/>
              <a:t>Masking Sensitive Data</a:t>
            </a:r>
            <a:r>
              <a:rPr lang="en-US"/>
              <a:t> </a:t>
            </a:r>
            <a:endParaRPr lang="en-US">
              <a:cs typeface="Calibri"/>
            </a:endParaRPr>
          </a:p>
          <a:p>
            <a:r>
              <a:rPr lang="en-US"/>
              <a:t>The display and printing of passwords and Personally Identifiable Financial Information (PIFI) should be masked or obfuscated so that unauthorized parties cannot observe and/or subsequently recover them. This includes both masking within applications, for example, by replacing sensitive data with a # or other character; and, masking within data storage using approved encryption and/or hashing methods. </a:t>
            </a:r>
          </a:p>
          <a:p>
            <a:endParaRPr lang="en-US"/>
          </a:p>
          <a:p>
            <a:r>
              <a:rPr lang="en-US"/>
              <a:t>User IDs should not be displayed unless there is a specific business requirement or functional requirement for end user interaction. </a:t>
            </a:r>
          </a:p>
          <a:p>
            <a:endParaRPr lang="en-US"/>
          </a:p>
          <a:p>
            <a:r>
              <a:rPr lang="en-US"/>
              <a:t>Passwords should never be displayed within an application or as clear text in data storage. </a:t>
            </a:r>
          </a:p>
          <a:p>
            <a:endParaRPr lang="en-US"/>
          </a:p>
          <a:p>
            <a:r>
              <a:rPr lang="en-US"/>
              <a:t>Display and printing of Personally Identifiable Information (PII) and PIFI should be handled in accordance with the Company’s Information Handling Standards as established in the Risk Management section of the IT Information Security Policy. </a:t>
            </a:r>
          </a:p>
          <a:p>
            <a:endParaRPr lang="en-US">
              <a:cs typeface="Calibri"/>
            </a:endParaRPr>
          </a:p>
          <a:p>
            <a:r>
              <a:rPr lang="en-US">
                <a:cs typeface="Calibri"/>
              </a:rPr>
              <a:t>Source: </a:t>
            </a:r>
            <a:r>
              <a:rPr lang="en-US">
                <a:hlinkClick r:id="rId3"/>
              </a:rPr>
              <a:t>https://uploads.wpallin.backbone.foc.zone/wp-content/uploads/2020/09/29131335/Information-Security-Policy-for-Technology-TMs.pdf</a:t>
            </a:r>
            <a:r>
              <a:rPr lang="en-US"/>
              <a:t> </a:t>
            </a:r>
            <a:endParaRPr lang="en-US">
              <a:cs typeface="Calibri"/>
            </a:endParaRPr>
          </a:p>
        </p:txBody>
      </p:sp>
      <p:sp>
        <p:nvSpPr>
          <p:cNvPr id="4" name="Slide Number Placeholder 3"/>
          <p:cNvSpPr>
            <a:spLocks noGrp="1"/>
          </p:cNvSpPr>
          <p:nvPr>
            <p:ph type="sldNum" sz="quarter" idx="5"/>
          </p:nvPr>
        </p:nvSpPr>
        <p:spPr/>
        <p:txBody>
          <a:bodyPr/>
          <a:lstStyle/>
          <a:p>
            <a:fld id="{80C20D3B-5840-48D5-B670-AB976644ABE6}" type="slidenum">
              <a:rPr lang="en-US" smtClean="0"/>
              <a:t>13</a:t>
            </a:fld>
            <a:endParaRPr lang="en-US"/>
          </a:p>
        </p:txBody>
      </p:sp>
    </p:spTree>
    <p:extLst>
      <p:ext uri="{BB962C8B-B14F-4D97-AF65-F5344CB8AC3E}">
        <p14:creationId xmlns:p14="http://schemas.microsoft.com/office/powerpoint/2010/main" val="39631260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Encrypting Sensitive Information Prior to Internet Transmission </a:t>
            </a:r>
            <a:endParaRPr lang="en-US"/>
          </a:p>
          <a:p>
            <a:r>
              <a:rPr lang="en-US"/>
              <a:t>Information classified as Sensitive must not be sent over the Internet (e.g., email, ftp), via remote access or other external networks unless the message is using an encryption method approved by Information Security. </a:t>
            </a:r>
          </a:p>
          <a:p>
            <a:endParaRPr lang="en-US"/>
          </a:p>
          <a:p>
            <a:r>
              <a:rPr lang="en-US"/>
              <a:t>Examples of information that must be encrypted include, but are not limited to: </a:t>
            </a:r>
          </a:p>
          <a:p>
            <a:r>
              <a:rPr lang="en-US"/>
              <a:t>• Credit card numbers or other cardholder information </a:t>
            </a:r>
          </a:p>
          <a:p>
            <a:r>
              <a:rPr lang="en-US"/>
              <a:t>• Passwords </a:t>
            </a:r>
          </a:p>
          <a:p>
            <a:r>
              <a:rPr lang="en-US"/>
              <a:t>• Research and development information </a:t>
            </a:r>
          </a:p>
          <a:p>
            <a:r>
              <a:rPr lang="en-US"/>
              <a:t>• Healthcare-related information and Personally Identifiable Health Information (PIHI) </a:t>
            </a:r>
          </a:p>
          <a:p>
            <a:r>
              <a:rPr lang="en-US"/>
              <a:t>• Business Sensitive information • Business Confidential information </a:t>
            </a:r>
          </a:p>
          <a:p>
            <a:r>
              <a:rPr lang="en-US"/>
              <a:t>• Social Security Numbers </a:t>
            </a:r>
          </a:p>
          <a:p>
            <a:r>
              <a:rPr lang="en-US"/>
              <a:t>• Other PIFI PII PIE</a:t>
            </a:r>
          </a:p>
        </p:txBody>
      </p:sp>
      <p:sp>
        <p:nvSpPr>
          <p:cNvPr id="4" name="Slide Number Placeholder 3"/>
          <p:cNvSpPr>
            <a:spLocks noGrp="1"/>
          </p:cNvSpPr>
          <p:nvPr>
            <p:ph type="sldNum" sz="quarter" idx="5"/>
          </p:nvPr>
        </p:nvSpPr>
        <p:spPr/>
        <p:txBody>
          <a:bodyPr/>
          <a:lstStyle/>
          <a:p>
            <a:fld id="{80C20D3B-5840-48D5-B670-AB976644ABE6}" type="slidenum">
              <a:rPr lang="en-US" smtClean="0"/>
              <a:t>14</a:t>
            </a:fld>
            <a:endParaRPr lang="en-US"/>
          </a:p>
        </p:txBody>
      </p:sp>
    </p:spTree>
    <p:extLst>
      <p:ext uri="{BB962C8B-B14F-4D97-AF65-F5344CB8AC3E}">
        <p14:creationId xmlns:p14="http://schemas.microsoft.com/office/powerpoint/2010/main" val="105666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best API key is one that is never present in our source control, communication channels, persistent storage, deployment pipelines, applications, or the application code. </a:t>
            </a:r>
          </a:p>
          <a:p>
            <a:endParaRPr lang="en-US"/>
          </a:p>
          <a:p>
            <a:r>
              <a:rPr lang="en-US"/>
              <a:t>So far we’ve hidden the key inside the code, by never committing our APIs into source control, but can we really remove it from the application code altogether?</a:t>
            </a:r>
          </a:p>
          <a:p>
            <a:endParaRPr lang="en-US"/>
          </a:p>
          <a:p>
            <a:r>
              <a:rPr lang="en-US"/>
              <a:t>For starters, consider providing the API key remotely on an as needed basis. When your app is ready to make an API call, it can request the API key from this remote service, like SecretServer or the Vault, or by including it in CircleCI or TFS deployment variables – To be injected at runtime. (Similar to Docker/Kubernetes – which is a discussion for another session)</a:t>
            </a:r>
          </a:p>
          <a:p>
            <a:endParaRPr lang="en-US">
              <a:cs typeface="Calibri"/>
            </a:endParaRPr>
          </a:p>
          <a:p>
            <a:r>
              <a:rPr lang="en-US"/>
              <a:t>Similar to the original API calling channel, we don’t want to return the actual API key in this channel. Since there is no message to sign, instead we’ll use a short-lived </a:t>
            </a:r>
            <a:r>
              <a:rPr lang="en-US">
                <a:hlinkClick r:id="rId3"/>
              </a:rPr>
              <a:t>JSON Web Token (JWT)</a:t>
            </a:r>
            <a:r>
              <a:rPr lang="en-US"/>
              <a:t> signed with the API key. Now this API key is known only to the API’s back-end service and the API key service, but not the device nor any of its communication channels.</a:t>
            </a:r>
          </a:p>
          <a:p>
            <a:endParaRPr lang="en-US"/>
          </a:p>
          <a:p>
            <a:r>
              <a:rPr lang="en-US"/>
              <a:t>As it stands, anyone, valid app or malicious bot, can successfully request an API access token. We need a method to verify that the agent requesting the API access token is and only is the authentic app. One way to do this is to register the app with the API key service – such as QKS or AWS Secret Manager</a:t>
            </a:r>
          </a:p>
          <a:p>
            <a:endParaRPr lang="en-US"/>
          </a:p>
          <a:p>
            <a:r>
              <a:rPr lang="en-US"/>
              <a:t>Before the app is ready to make an API call, it will request that it’s authenticity be verified. </a:t>
            </a:r>
          </a:p>
          <a:p>
            <a:endParaRPr lang="en-US"/>
          </a:p>
          <a:p>
            <a:r>
              <a:rPr lang="en-US"/>
              <a:t>Through a cryptographically complete and </a:t>
            </a:r>
            <a:r>
              <a:rPr lang="en-US" err="1"/>
              <a:t>unreplayable</a:t>
            </a:r>
            <a:r>
              <a:rPr lang="en-US"/>
              <a:t> challenge-response protocol, the API key service will decide whether the app is authentic, uncompromised, and running in a trustworthy environment. </a:t>
            </a:r>
          </a:p>
          <a:p>
            <a:endParaRPr lang="en-US"/>
          </a:p>
          <a:p>
            <a:r>
              <a:rPr lang="en-US"/>
              <a:t>If satisfied, it will provide a short-lived API access token properly signed by the API key or, if unsatisfied, an improperly signed token. The app adds the API key token to the API call, and the back end service will validate the API key token, ensuring the app’s identity, before further evaluating the API call.</a:t>
            </a:r>
          </a:p>
          <a:p>
            <a:endParaRPr lang="en-US">
              <a:cs typeface="+mn-lt"/>
            </a:endParaRPr>
          </a:p>
          <a:p>
            <a:r>
              <a:rPr lang="en-US"/>
              <a:t>Source: https://hackernoon.com/improve-the-security-of-api-keys-v5kp3wdu</a:t>
            </a:r>
            <a:br>
              <a:rPr lang="en-US">
                <a:cs typeface="+mn-lt"/>
              </a:rPr>
            </a:br>
            <a:endParaRPr lang="en-US">
              <a:cs typeface="Calibri"/>
            </a:endParaRPr>
          </a:p>
        </p:txBody>
      </p:sp>
      <p:sp>
        <p:nvSpPr>
          <p:cNvPr id="4" name="Slide Number Placeholder 3"/>
          <p:cNvSpPr>
            <a:spLocks noGrp="1"/>
          </p:cNvSpPr>
          <p:nvPr>
            <p:ph type="sldNum" sz="quarter" idx="5"/>
          </p:nvPr>
        </p:nvSpPr>
        <p:spPr/>
        <p:txBody>
          <a:bodyPr/>
          <a:lstStyle/>
          <a:p>
            <a:fld id="{80C20D3B-5840-48D5-B670-AB976644ABE6}" type="slidenum">
              <a:rPr lang="en-US" smtClean="0"/>
              <a:t>15</a:t>
            </a:fld>
            <a:endParaRPr lang="en-US"/>
          </a:p>
        </p:txBody>
      </p:sp>
    </p:spTree>
    <p:extLst>
      <p:ext uri="{BB962C8B-B14F-4D97-AF65-F5344CB8AC3E}">
        <p14:creationId xmlns:p14="http://schemas.microsoft.com/office/powerpoint/2010/main" val="5731548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If you have public and private keys, you should explain where each key should be used, and note that private keys should not be shared.</a:t>
            </a:r>
          </a:p>
          <a:p>
            <a:endParaRPr lang="en-US"/>
          </a:p>
          <a:p>
            <a:r>
              <a:rPr lang="en-US"/>
              <a:t>If different license tiers provide different access to the API calls, these licensing tiers should be explicit in your authorization section or elsewhere.</a:t>
            </a:r>
          </a:p>
          <a:p>
            <a:r>
              <a:rPr lang="en-US"/>
              <a:t>Since the API keys section is usually essential before developers can start using the API, this section needs to appear at the beginning of your help.</a:t>
            </a:r>
          </a:p>
          <a:p>
            <a:endParaRPr lang="en-US">
              <a:cs typeface="Calibri"/>
            </a:endParaRPr>
          </a:p>
        </p:txBody>
      </p:sp>
      <p:sp>
        <p:nvSpPr>
          <p:cNvPr id="4" name="Slide Number Placeholder 3"/>
          <p:cNvSpPr>
            <a:spLocks noGrp="1"/>
          </p:cNvSpPr>
          <p:nvPr>
            <p:ph type="sldNum" sz="quarter" idx="5"/>
          </p:nvPr>
        </p:nvSpPr>
        <p:spPr/>
        <p:txBody>
          <a:bodyPr/>
          <a:lstStyle/>
          <a:p>
            <a:fld id="{80C20D3B-5840-48D5-B670-AB976644ABE6}" type="slidenum">
              <a:rPr lang="en-US" smtClean="0"/>
              <a:t>16</a:t>
            </a:fld>
            <a:endParaRPr lang="en-US"/>
          </a:p>
        </p:txBody>
      </p:sp>
    </p:spTree>
    <p:extLst>
      <p:ext uri="{BB962C8B-B14F-4D97-AF65-F5344CB8AC3E}">
        <p14:creationId xmlns:p14="http://schemas.microsoft.com/office/powerpoint/2010/main" val="41443292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is an example of an OpenAPI Specification – You'll notice that it is implemented using Swagger</a:t>
            </a:r>
          </a:p>
          <a:p>
            <a:endParaRPr lang="en-US">
              <a:cs typeface="Calibri"/>
            </a:endParaRPr>
          </a:p>
          <a:p>
            <a:r>
              <a:rPr lang="en-US">
                <a:cs typeface="Calibri"/>
              </a:rPr>
              <a:t>This lets folks know how to use your API: the verbs allowed, data types for parameters, schemas, and allowable values</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80C20D3B-5840-48D5-B670-AB976644ABE6}" type="slidenum">
              <a:rPr lang="en-US" smtClean="0"/>
              <a:t>17</a:t>
            </a:fld>
            <a:endParaRPr lang="en-US"/>
          </a:p>
        </p:txBody>
      </p:sp>
    </p:spTree>
    <p:extLst>
      <p:ext uri="{BB962C8B-B14F-4D97-AF65-F5344CB8AC3E}">
        <p14:creationId xmlns:p14="http://schemas.microsoft.com/office/powerpoint/2010/main" val="20461949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One of the most widely tools used within the RocketMortgage enterprise for working with APIs is Postman</a:t>
            </a:r>
          </a:p>
          <a:p>
            <a:endParaRPr lang="en-US">
              <a:cs typeface="Calibri"/>
            </a:endParaRPr>
          </a:p>
          <a:p>
            <a:r>
              <a:rPr lang="en-US">
                <a:cs typeface="Calibri"/>
              </a:rPr>
              <a:t>This powerful tool help us work with, and test our APIs – to ensure they are working as expected</a:t>
            </a:r>
          </a:p>
          <a:p>
            <a:endParaRPr lang="en-US">
              <a:cs typeface="Calibri"/>
            </a:endParaRPr>
          </a:p>
          <a:p>
            <a:r>
              <a:rPr lang="en-US">
                <a:cs typeface="Calibri"/>
              </a:rPr>
              <a:t>Let's dive a little deeper into some of the areas of Postman</a:t>
            </a:r>
          </a:p>
        </p:txBody>
      </p:sp>
      <p:sp>
        <p:nvSpPr>
          <p:cNvPr id="4" name="Slide Number Placeholder 3"/>
          <p:cNvSpPr>
            <a:spLocks noGrp="1"/>
          </p:cNvSpPr>
          <p:nvPr>
            <p:ph type="sldNum" sz="quarter" idx="5"/>
          </p:nvPr>
        </p:nvSpPr>
        <p:spPr/>
        <p:txBody>
          <a:bodyPr/>
          <a:lstStyle/>
          <a:p>
            <a:fld id="{80C20D3B-5840-48D5-B670-AB976644ABE6}" type="slidenum">
              <a:rPr lang="en-US" smtClean="0"/>
              <a:t>18</a:t>
            </a:fld>
            <a:endParaRPr lang="en-US"/>
          </a:p>
        </p:txBody>
      </p:sp>
    </p:spTree>
    <p:extLst>
      <p:ext uri="{BB962C8B-B14F-4D97-AF65-F5344CB8AC3E}">
        <p14:creationId xmlns:p14="http://schemas.microsoft.com/office/powerpoint/2010/main" val="33631774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Before we get into Q&amp;A  - Here is a quick reminder/summary of what we chatted about:</a:t>
            </a:r>
          </a:p>
          <a:p>
            <a:endParaRPr lang="en-US"/>
          </a:p>
          <a:p>
            <a:r>
              <a:rPr lang="en-US"/>
              <a:t>This was a talk about working WITH APIs:</a:t>
            </a:r>
          </a:p>
          <a:p>
            <a:pPr marL="171450" indent="-171450">
              <a:buFont typeface="Arial"/>
              <a:buChar char="•"/>
            </a:pPr>
            <a:r>
              <a:rPr lang="en-US"/>
              <a:t>Refresher on working with APIs</a:t>
            </a:r>
          </a:p>
          <a:p>
            <a:pPr marL="171450" indent="-171450">
              <a:buFont typeface="Arial"/>
              <a:buChar char="•"/>
            </a:pPr>
            <a:r>
              <a:rPr lang="en-US"/>
              <a:t>Considered some security best practices when working with APIs</a:t>
            </a:r>
            <a:endParaRPr lang="en-US">
              <a:cs typeface="Calibri"/>
            </a:endParaRPr>
          </a:p>
          <a:p>
            <a:pPr marL="171450" indent="-171450">
              <a:buFontTx/>
              <a:buChar char="-"/>
            </a:pPr>
            <a:r>
              <a:rPr lang="en-US"/>
              <a:t>Identifying where sensitive information may appear (everywhere!)</a:t>
            </a:r>
          </a:p>
          <a:p>
            <a:pPr lvl="1" indent="-171450">
              <a:buFontTx/>
              <a:buChar char="-"/>
            </a:pPr>
            <a:r>
              <a:rPr lang="en-US"/>
              <a:t>Especially think about request/response considerations that impact security – across ALL applications</a:t>
            </a:r>
            <a:endParaRPr lang="en-US">
              <a:cs typeface="Calibri" panose="020F0502020204030204"/>
            </a:endParaRPr>
          </a:p>
          <a:p>
            <a:pPr marL="171450" indent="-171450">
              <a:buFontTx/>
              <a:buChar char="-"/>
            </a:pPr>
            <a:r>
              <a:rPr lang="en-US"/>
              <a:t>Understanding what kind of confidentiality considerations went into this</a:t>
            </a:r>
          </a:p>
          <a:p>
            <a:endParaRPr lang="en-US"/>
          </a:p>
          <a:p>
            <a:r>
              <a:rPr lang="en-US"/>
              <a:t>What it isn’t:</a:t>
            </a:r>
          </a:p>
          <a:p>
            <a:pPr marL="171450" indent="-171450">
              <a:buFontTx/>
              <a:buChar char="-"/>
            </a:pPr>
            <a:r>
              <a:rPr lang="en-US"/>
              <a:t>How to implement Authorization/Authentication from the API point of view</a:t>
            </a:r>
          </a:p>
          <a:p>
            <a:pPr marL="171450" indent="-171450">
              <a:buFontTx/>
              <a:buChar char="-"/>
            </a:pPr>
            <a:r>
              <a:rPr lang="en-US"/>
              <a:t>How to harden an API based on expected usage</a:t>
            </a:r>
          </a:p>
          <a:p>
            <a:endParaRPr lang="en-US"/>
          </a:p>
          <a:p>
            <a:r>
              <a:rPr lang="en-US"/>
              <a:t>If more content on Authorization and Authentication or API design considerations are topics that interest you. Let Mark and/or Joshua know</a:t>
            </a:r>
          </a:p>
        </p:txBody>
      </p:sp>
      <p:sp>
        <p:nvSpPr>
          <p:cNvPr id="4" name="Slide Number Placeholder 3"/>
          <p:cNvSpPr>
            <a:spLocks noGrp="1"/>
          </p:cNvSpPr>
          <p:nvPr>
            <p:ph type="sldNum" sz="quarter" idx="5"/>
          </p:nvPr>
        </p:nvSpPr>
        <p:spPr/>
        <p:txBody>
          <a:bodyPr/>
          <a:lstStyle/>
          <a:p>
            <a:fld id="{80C20D3B-5840-48D5-B670-AB976644ABE6}" type="slidenum">
              <a:rPr lang="en-US" smtClean="0"/>
              <a:t>22</a:t>
            </a:fld>
            <a:endParaRPr lang="en-US"/>
          </a:p>
        </p:txBody>
      </p:sp>
    </p:spTree>
    <p:extLst>
      <p:ext uri="{BB962C8B-B14F-4D97-AF65-F5344CB8AC3E}">
        <p14:creationId xmlns:p14="http://schemas.microsoft.com/office/powerpoint/2010/main" val="2902993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 was going to show a slide of Olivia Newton John singing “Let’s get technical,” but I opted for another picture. This one. I selected this one because I want us to keep the mindset of constant growth and learning. Those of you in this group are the quintessential Rocket Team Members, so I’m probably preaching to the choir here, but what this group is all about is </a:t>
            </a:r>
            <a:r>
              <a:rPr lang="en-US" i="1"/>
              <a:t>learning. </a:t>
            </a:r>
            <a:r>
              <a:rPr lang="en-US" i="0"/>
              <a:t>Constant learning. Technology all  around us is growing and changing, we need to be vigilant and do the same.</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7BCD2D2-DF2B-3B42-B34F-B9542DA7CB4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154399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7BCD2D2-DF2B-3B42-B34F-B9542DA7CB40}" type="slidenum">
              <a:rPr lang="en-US" smtClean="0"/>
              <a:t>44</a:t>
            </a:fld>
            <a:endParaRPr lang="en-US"/>
          </a:p>
        </p:txBody>
      </p:sp>
    </p:spTree>
    <p:extLst>
      <p:ext uri="{BB962C8B-B14F-4D97-AF65-F5344CB8AC3E}">
        <p14:creationId xmlns:p14="http://schemas.microsoft.com/office/powerpoint/2010/main" val="23643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7BCD2D2-DF2B-3B42-B34F-B9542DA7CB4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36066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7BCD2D2-DF2B-3B42-B34F-B9542DA7CB4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2355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6BE02D-20C0-F840-AFAC-BEA99C74FDC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904496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talk will provide you some things to consider – ensuring that we keep our technical secrets, SECRET</a:t>
            </a:r>
          </a:p>
          <a:p>
            <a:endParaRPr lang="en-US"/>
          </a:p>
          <a:p>
            <a:r>
              <a:rPr lang="en-US"/>
              <a:t>We'll go over some basics of API securty - Things like: to not store API signatures, or secrets in plain text: GIT, Code, Pipelines, Postman, etc.</a:t>
            </a:r>
          </a:p>
          <a:p>
            <a:endParaRPr lang="en-US"/>
          </a:p>
          <a:p>
            <a:r>
              <a:rPr lang="en-US"/>
              <a:t>Before users can make requests with your API, they’ll usually need to register for an API key or learn other ways to authenticate the requests. </a:t>
            </a:r>
          </a:p>
          <a:p>
            <a:endParaRPr lang="en-US"/>
          </a:p>
          <a:p>
            <a:r>
              <a:rPr lang="en-US"/>
              <a:t>APIs vary in the way they authenticate users. Some APIs require you to include an API key in the request header, while other APIs require elaborate security due to the need to protect sensitive data, prove identity, and ensure the requests aren’t tampered with</a:t>
            </a:r>
          </a:p>
          <a:p>
            <a:endParaRPr lang="en-US">
              <a:cs typeface="Calibri"/>
            </a:endParaRPr>
          </a:p>
          <a:p>
            <a:r>
              <a:rPr lang="en-US"/>
              <a:t>This talk is about working WITH APIs, what does that means</a:t>
            </a:r>
          </a:p>
          <a:p>
            <a:pPr marL="171450" indent="-171450">
              <a:buFontTx/>
              <a:buChar char="-"/>
            </a:pPr>
            <a:r>
              <a:rPr lang="en-US"/>
              <a:t>Best practices for considerations when working with APIs</a:t>
            </a:r>
          </a:p>
          <a:p>
            <a:pPr marL="171450" indent="-171450">
              <a:buFontTx/>
              <a:buChar char="-"/>
            </a:pPr>
            <a:r>
              <a:rPr lang="en-US"/>
              <a:t>Identifying where sensitive information may appear</a:t>
            </a:r>
          </a:p>
          <a:p>
            <a:pPr marL="171450" indent="-171450">
              <a:buFontTx/>
              <a:buChar char="-"/>
            </a:pPr>
            <a:r>
              <a:rPr lang="en-US"/>
              <a:t>Response considerations that impact security</a:t>
            </a:r>
          </a:p>
          <a:p>
            <a:pPr marL="171450" indent="-171450">
              <a:buFontTx/>
              <a:buChar char="-"/>
            </a:pPr>
            <a:r>
              <a:rPr lang="en-US"/>
              <a:t>Descriptions of APIs</a:t>
            </a:r>
          </a:p>
          <a:p>
            <a:pPr marL="171450" indent="-171450">
              <a:buFontTx/>
              <a:buChar char="-"/>
            </a:pPr>
            <a:r>
              <a:rPr lang="en-US"/>
              <a:t>Understanding what kind of confidentiality considerations went into this</a:t>
            </a:r>
          </a:p>
          <a:p>
            <a:endParaRPr lang="en-US"/>
          </a:p>
          <a:p>
            <a:r>
              <a:rPr lang="en-US"/>
              <a:t>What it isn’t:</a:t>
            </a:r>
          </a:p>
          <a:p>
            <a:pPr marL="171450" indent="-171450">
              <a:buFontTx/>
              <a:buChar char="-"/>
            </a:pPr>
            <a:r>
              <a:rPr lang="en-US"/>
              <a:t>How to implement Authorization/Authentication from the API point of view</a:t>
            </a:r>
          </a:p>
          <a:p>
            <a:pPr marL="171450" indent="-171450">
              <a:buFontTx/>
              <a:buChar char="-"/>
            </a:pPr>
            <a:r>
              <a:rPr lang="en-US"/>
              <a:t>How to harden an API based on expected usage</a:t>
            </a:r>
          </a:p>
          <a:p>
            <a:pPr marL="171450" indent="-171450">
              <a:buFontTx/>
              <a:buChar char="-"/>
            </a:pPr>
            <a:endParaRPr lang="en-US"/>
          </a:p>
        </p:txBody>
      </p:sp>
      <p:sp>
        <p:nvSpPr>
          <p:cNvPr id="4" name="Slide Number Placeholder 3"/>
          <p:cNvSpPr>
            <a:spLocks noGrp="1"/>
          </p:cNvSpPr>
          <p:nvPr>
            <p:ph type="sldNum" sz="quarter" idx="5"/>
          </p:nvPr>
        </p:nvSpPr>
        <p:spPr/>
        <p:txBody>
          <a:bodyPr/>
          <a:lstStyle/>
          <a:p>
            <a:fld id="{80C20D3B-5840-48D5-B670-AB976644ABE6}" type="slidenum">
              <a:rPr lang="en-US" smtClean="0"/>
              <a:t>6</a:t>
            </a:fld>
            <a:endParaRPr lang="en-US"/>
          </a:p>
        </p:txBody>
      </p:sp>
    </p:spTree>
    <p:extLst>
      <p:ext uri="{BB962C8B-B14F-4D97-AF65-F5344CB8AC3E}">
        <p14:creationId xmlns:p14="http://schemas.microsoft.com/office/powerpoint/2010/main" val="22957575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is a breakdown of what APIs are made up of...</a:t>
            </a:r>
          </a:p>
          <a:p>
            <a:endParaRPr lang="en-US">
              <a:cs typeface="Calibri"/>
            </a:endParaRPr>
          </a:p>
          <a:p>
            <a:r>
              <a:rPr lang="en-US">
                <a:cs typeface="Calibri"/>
              </a:rPr>
              <a:t>So which ones could potentially cause a security issue/breach? </a:t>
            </a:r>
          </a:p>
          <a:p>
            <a:endParaRPr lang="en-US">
              <a:cs typeface="Calibri"/>
            </a:endParaRPr>
          </a:p>
          <a:p>
            <a:r>
              <a:rPr lang="en-US">
                <a:cs typeface="Calibri"/>
              </a:rPr>
              <a:t>Answer: ALL of these data points -- are potential attack vectors</a:t>
            </a:r>
          </a:p>
          <a:p>
            <a:endParaRPr lang="en-US">
              <a:cs typeface="Calibri"/>
            </a:endParaRPr>
          </a:p>
          <a:p>
            <a:r>
              <a:rPr lang="en-US">
                <a:cs typeface="Calibri"/>
              </a:rPr>
              <a:t>We should constantly be checking for PII/PIFI, Secrets, and other sensitive information in EACH of these data points</a:t>
            </a:r>
            <a:endParaRPr lang="en-US"/>
          </a:p>
          <a:p>
            <a:endParaRPr lang="en-US">
              <a:cs typeface="Calibri"/>
            </a:endParaRPr>
          </a:p>
          <a:p>
            <a:r>
              <a:rPr lang="en-US"/>
              <a:t>Web applications/web services use input from HTTP requests (and occasionally files) to determine how to respond</a:t>
            </a:r>
          </a:p>
          <a:p>
            <a:endParaRPr lang="en-US"/>
          </a:p>
          <a:p>
            <a:r>
              <a:rPr lang="en-US"/>
              <a:t>Attackers can tamper with any part of an HTTP request, including the URL, query strings, headers, cookies, form fields, and hidden fields, to try to bypass the site’s security mechanisms</a:t>
            </a:r>
          </a:p>
          <a:p>
            <a:endParaRPr lang="en-US"/>
          </a:p>
          <a:p>
            <a:r>
              <a:rPr lang="en-US"/>
              <a:t>Common names for common input tampering attacks include: forced browsing, command insertion, cross site scripting, buffer overflows, format string attacks, SQL injection, cookie poisoning, and hidden field manipulation</a:t>
            </a:r>
          </a:p>
          <a:p>
            <a:endParaRPr lang="en-US">
              <a:cs typeface="Calibri"/>
            </a:endParaRPr>
          </a:p>
          <a:p>
            <a:r>
              <a:rPr lang="en-US">
                <a:cs typeface="Calibri"/>
              </a:rPr>
              <a:t>Depending what you are testing or how you are using the API, we should be on the look-out for:</a:t>
            </a:r>
          </a:p>
          <a:p>
            <a:pPr marL="171450" indent="-171450">
              <a:buFontTx/>
              <a:buChar char="-"/>
            </a:pPr>
            <a:r>
              <a:rPr lang="en-US">
                <a:cs typeface="Calibri"/>
              </a:rPr>
              <a:t>Authentication:</a:t>
            </a:r>
          </a:p>
          <a:p>
            <a:pPr marL="628650" indent="-171450">
              <a:buFont typeface="Arial"/>
              <a:buChar char="•"/>
            </a:pPr>
            <a:r>
              <a:rPr lang="en-US"/>
              <a:t>Protectiing HTTP (Verb) Methods</a:t>
            </a:r>
          </a:p>
          <a:p>
            <a:pPr lvl="2" indent="-171450">
              <a:buFont typeface="Arial"/>
              <a:buChar char="•"/>
            </a:pPr>
            <a:r>
              <a:rPr lang="en-US"/>
              <a:t>RESTful APIs often use GET (read), POST (create), PUT (replace/update) and DELETE (to delete a record).</a:t>
            </a:r>
          </a:p>
          <a:p>
            <a:pPr lvl="2" indent="-171450">
              <a:buFont typeface="Arial"/>
              <a:buChar char="•"/>
            </a:pPr>
            <a:r>
              <a:rPr lang="en-US"/>
              <a:t>Not all of these are valid choices for every single resource collection, user, or action. </a:t>
            </a:r>
          </a:p>
          <a:p>
            <a:pPr lvl="2" indent="-171450">
              <a:buFont typeface="Arial"/>
              <a:buChar char="•"/>
            </a:pPr>
            <a:r>
              <a:rPr lang="en-US"/>
              <a:t>Make sure the incoming HTTP method is valid for the session token/API key and associated resource collection, action, and record.</a:t>
            </a:r>
            <a:endParaRPr lang="en-US">
              <a:cs typeface="Calibri" panose="020F0502020204030204"/>
            </a:endParaRPr>
          </a:p>
          <a:p>
            <a:pPr marL="628650" lvl="1" indent="-171450">
              <a:buFont typeface="Arial"/>
              <a:buChar char="•"/>
            </a:pPr>
            <a:r>
              <a:rPr lang="en-US"/>
              <a:t>Whitelistiing Allowable Methods</a:t>
            </a:r>
          </a:p>
          <a:p>
            <a:pPr lvl="2" indent="-171450">
              <a:buFont typeface="Arial"/>
              <a:buChar char="•"/>
            </a:pPr>
            <a:r>
              <a:rPr lang="en-US"/>
              <a:t>It is common with RESTful services to allow multiple methods for a given URL for different operations on that entity.</a:t>
            </a:r>
          </a:p>
          <a:p>
            <a:pPr lvl="2" indent="-171450">
              <a:buFont typeface="Arial"/>
              <a:buChar char="•"/>
            </a:pPr>
            <a:r>
              <a:rPr lang="en-US"/>
              <a:t>For example, a GET request might read the entity, while PUT would update an existing entity, POST would create a new entity, and DELETE would delete an existing entity.</a:t>
            </a:r>
          </a:p>
          <a:p>
            <a:pPr lvl="2" indent="-171450">
              <a:buFont typeface="Arial"/>
              <a:buChar char="•"/>
            </a:pPr>
            <a:r>
              <a:rPr lang="en-US"/>
              <a:t>It is important for the service to properly restrict the allowable verbs such that only the allowed verbs would work, while all others would return a proper response code (for example, a 403 Forbidden)</a:t>
            </a:r>
            <a:endParaRPr lang="en-US">
              <a:cs typeface="Calibri" panose="020F0502020204030204"/>
            </a:endParaRPr>
          </a:p>
          <a:p>
            <a:pPr marL="171450" indent="-171450">
              <a:buFontTx/>
              <a:buChar char="-"/>
            </a:pPr>
            <a:r>
              <a:rPr lang="en-US">
                <a:cs typeface="Calibri" panose="020F0502020204030204"/>
              </a:rPr>
              <a:t>Security Related Headers:</a:t>
            </a:r>
            <a:endParaRPr lang="en-US"/>
          </a:p>
          <a:p>
            <a:pPr marL="628650" lvl="1" indent="-171450">
              <a:buFontTx/>
              <a:buChar char="-"/>
            </a:pPr>
            <a:r>
              <a:rPr lang="en-US">
                <a:cs typeface="Calibri"/>
              </a:rPr>
              <a:t>x-content-type: </a:t>
            </a:r>
            <a:r>
              <a:rPr lang="en-US" err="1">
                <a:cs typeface="Calibri"/>
              </a:rPr>
              <a:t>nosniff</a:t>
            </a:r>
            <a:r>
              <a:rPr lang="en-US">
                <a:cs typeface="Calibri"/>
              </a:rPr>
              <a:t>,  - https://developer.mozilla.org/en-US/docs/Web/HTTP/Headers/X-Content-Type-Options</a:t>
            </a:r>
          </a:p>
          <a:p>
            <a:pPr marL="628650" lvl="1" indent="-171450">
              <a:buFontTx/>
              <a:buChar char="-"/>
            </a:pPr>
            <a:r>
              <a:rPr lang="en-US">
                <a:cs typeface="Calibri"/>
              </a:rPr>
              <a:t>content security policies - https://developer.mozilla.org/en-US/docs/Web/HTTP/CSP</a:t>
            </a:r>
          </a:p>
          <a:p>
            <a:pPr marL="628650" lvl="1" indent="-171450">
              <a:buFontTx/>
              <a:buChar char="-"/>
            </a:pPr>
            <a:r>
              <a:rPr lang="en-US">
                <a:cs typeface="Calibri"/>
              </a:rPr>
              <a:t>cookies set to HttpOnly, and Secure - </a:t>
            </a:r>
            <a:r>
              <a:rPr lang="en-US">
                <a:cs typeface="Calibri"/>
                <a:hlinkClick r:id="rId3"/>
              </a:rPr>
              <a:t>https://developer.mozilla.org/en-US/docs/Web/HTTP/Cookies</a:t>
            </a:r>
            <a:endParaRPr lang="en-US">
              <a:cs typeface="Calibri"/>
            </a:endParaRPr>
          </a:p>
          <a:p>
            <a:pPr marL="171450" indent="-171450">
              <a:buFont typeface="Arial"/>
              <a:buChar char="•"/>
            </a:pPr>
            <a:r>
              <a:rPr lang="en-US">
                <a:cs typeface="Calibri"/>
              </a:rPr>
              <a:t>Parameters</a:t>
            </a:r>
          </a:p>
          <a:p>
            <a:pPr indent="-171450">
              <a:buFont typeface="Arial"/>
              <a:buChar char="•"/>
            </a:pPr>
            <a:r>
              <a:rPr lang="en-US">
                <a:cs typeface="Calibri"/>
              </a:rPr>
              <a:t>Request and Response Bodies</a:t>
            </a:r>
          </a:p>
          <a:p>
            <a:pPr marL="628650" lvl="1" indent="-171450">
              <a:buFont typeface="Arial"/>
              <a:buChar char="•"/>
            </a:pPr>
            <a:endParaRPr lang="en-US"/>
          </a:p>
          <a:p>
            <a:r>
              <a:rPr lang="en-US"/>
              <a:t>Usually, the header just includes authorization parameters that are common across all endpoints; as a result, the header parameters aren’t usually documented with each endpoint. </a:t>
            </a:r>
          </a:p>
          <a:p>
            <a:endParaRPr lang="en-US"/>
          </a:p>
          <a:p>
            <a:r>
              <a:rPr lang="en-US"/>
              <a:t>Instead, the authorization details in header parameters are documented in the </a:t>
            </a:r>
            <a:r>
              <a:rPr lang="en-US">
                <a:hlinkClick r:id="rId4"/>
              </a:rPr>
              <a:t>authorization requirements section</a:t>
            </a:r>
            <a:r>
              <a:rPr lang="en-US"/>
              <a:t>.</a:t>
            </a:r>
            <a:endParaRPr lang="en-US">
              <a:cs typeface="Calibri"/>
            </a:endParaRPr>
          </a:p>
          <a:p>
            <a:pPr>
              <a:defRPr/>
            </a:pPr>
            <a:endParaRPr lang="en-US"/>
          </a:p>
          <a:p>
            <a:r>
              <a:rPr lang="en-US"/>
              <a:t>However, if some endpoints require unique parameters to be passed in the header, you would document them in the parameters documentation within each endpoint.</a:t>
            </a:r>
            <a:endParaRPr lang="en-US">
              <a:cs typeface="Calibri"/>
            </a:endParaRPr>
          </a:p>
          <a:p>
            <a:endParaRPr lang="en-US">
              <a:cs typeface="Calibri"/>
            </a:endParaRPr>
          </a:p>
          <a:p>
            <a:r>
              <a:rPr lang="en-US">
                <a:cs typeface="Calibri"/>
              </a:rPr>
              <a:t>By manipulating these parameters, attackers may be able to access other information that was not expected</a:t>
            </a:r>
          </a:p>
          <a:p>
            <a:endParaRPr lang="en-US">
              <a:cs typeface="Calibri"/>
            </a:endParaRPr>
          </a:p>
          <a:p>
            <a:r>
              <a:rPr lang="en-US">
                <a:cs typeface="Calibri"/>
              </a:rPr>
              <a:t>For example: Broken Access Control (aka an "enumeration attack") : OWASP A5:  If parameters contain user or accounts IDs in a URL </a:t>
            </a:r>
          </a:p>
          <a:p>
            <a:r>
              <a:rPr lang="en-US">
                <a:cs typeface="Calibri"/>
              </a:rPr>
              <a:t>If a path parameter has an ID: 1234 &gt; Choose any other ID – and you could see another "account" - by merely selecting other parameter values)</a:t>
            </a:r>
            <a:endParaRPr lang="en-US"/>
          </a:p>
          <a:p>
            <a:endParaRPr lang="en-US">
              <a:cs typeface="Calibri"/>
            </a:endParaRPr>
          </a:p>
          <a:p>
            <a:r>
              <a:rPr lang="en-US">
                <a:cs typeface="Calibri"/>
              </a:rPr>
              <a:t>Source: </a:t>
            </a:r>
            <a:r>
              <a:rPr lang="en-US"/>
              <a:t>Header: Authorization </a:t>
            </a:r>
            <a:r>
              <a:rPr lang="en-US">
                <a:hlinkClick r:id="rId5"/>
              </a:rPr>
              <a:t>https://developer.mozilla.org/en-US/docs/Web/HTTP/Headers/Authorization</a:t>
            </a:r>
            <a:r>
              <a:rPr lang="en-US"/>
              <a:t> </a:t>
            </a:r>
            <a:endParaRPr lang="en-US">
              <a:cs typeface="Calibri"/>
            </a:endParaRPr>
          </a:p>
          <a:p>
            <a:r>
              <a:rPr lang="en-US">
                <a:cs typeface="Calibri"/>
              </a:rPr>
              <a:t>Source: </a:t>
            </a:r>
            <a:r>
              <a:rPr lang="en-US">
                <a:hlinkClick r:id="rId6"/>
              </a:rPr>
              <a:t>https://idratherbewriting.com/learnapidoc/docapis_doc_parameters.html</a:t>
            </a:r>
            <a:endParaRPr lang="en-US"/>
          </a:p>
          <a:p>
            <a:r>
              <a:rPr lang="en-US" u="sng"/>
              <a:t>Source: </a:t>
            </a:r>
            <a:r>
              <a:rPr lang="en-US" u="sng">
                <a:hlinkClick r:id="rId7"/>
              </a:rPr>
              <a:t>https://owasp.org/www-project-top-ten/2017/A5_2017-Broken_Access_Control</a:t>
            </a:r>
            <a:endParaRPr lang="en-US"/>
          </a:p>
          <a:p>
            <a:r>
              <a:rPr lang="en-US" u="sng">
                <a:cs typeface="Calibri"/>
              </a:rPr>
              <a:t>Source: </a:t>
            </a:r>
            <a:r>
              <a:rPr lang="en-US">
                <a:hlinkClick r:id="rId8"/>
              </a:rPr>
              <a:t>https://dzone.com/refcardz/rest-api-security-1#section-2</a:t>
            </a:r>
            <a:r>
              <a:rPr lang="en-US"/>
              <a:t> </a:t>
            </a:r>
            <a:endParaRPr lang="en-US" u="sng">
              <a:cs typeface="Calibri"/>
            </a:endParaRPr>
          </a:p>
        </p:txBody>
      </p:sp>
      <p:sp>
        <p:nvSpPr>
          <p:cNvPr id="4" name="Slide Number Placeholder 3"/>
          <p:cNvSpPr>
            <a:spLocks noGrp="1"/>
          </p:cNvSpPr>
          <p:nvPr>
            <p:ph type="sldNum" sz="quarter" idx="5"/>
          </p:nvPr>
        </p:nvSpPr>
        <p:spPr/>
        <p:txBody>
          <a:bodyPr/>
          <a:lstStyle/>
          <a:p>
            <a:fld id="{80C20D3B-5840-48D5-B670-AB976644ABE6}" type="slidenum">
              <a:rPr lang="en-US" smtClean="0"/>
              <a:t>7</a:t>
            </a:fld>
            <a:endParaRPr lang="en-US"/>
          </a:p>
        </p:txBody>
      </p:sp>
    </p:spTree>
    <p:extLst>
      <p:ext uri="{BB962C8B-B14F-4D97-AF65-F5344CB8AC3E}">
        <p14:creationId xmlns:p14="http://schemas.microsoft.com/office/powerpoint/2010/main" val="1064149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Security basics</a:t>
            </a:r>
          </a:p>
          <a:p>
            <a:r>
              <a:rPr lang="en-US"/>
              <a:t>When looking at any security aspect, often a lot of terms get thrown around which can be overwhelming and also confusing. Therefore, before looking at the nitty-gritty of securing RESTful APIs it is worth getting some security jargon out of the way.</a:t>
            </a:r>
          </a:p>
          <a:p>
            <a:pPr marL="285750" indent="-285750">
              <a:buFont typeface="Arial"/>
              <a:buChar char="•"/>
            </a:pPr>
            <a:r>
              <a:rPr lang="en-US" b="1"/>
              <a:t>Authentication</a:t>
            </a:r>
            <a:r>
              <a:rPr lang="en-US"/>
              <a:t> - Establish the sender’s identity so that receiver knows </a:t>
            </a:r>
            <a:r>
              <a:rPr lang="en-US" b="1"/>
              <a:t>who</a:t>
            </a:r>
            <a:r>
              <a:rPr lang="en-US"/>
              <a:t> they are talking to; e.g. client (user, device, or another service/API) sends credentials (either in plaintext or encrypted) to the server to identify itself.</a:t>
            </a:r>
          </a:p>
          <a:p>
            <a:pPr marL="285750" indent="-285750">
              <a:buFont typeface="Arial"/>
              <a:buChar char="•"/>
            </a:pPr>
            <a:r>
              <a:rPr lang="en-US" b="1"/>
              <a:t>Authorization</a:t>
            </a:r>
            <a:r>
              <a:rPr lang="en-US"/>
              <a:t> - Verification </a:t>
            </a:r>
            <a:r>
              <a:rPr lang="en-US" b="1"/>
              <a:t>what</a:t>
            </a:r>
            <a:r>
              <a:rPr lang="en-US"/>
              <a:t> that the sender has access to. Happens post authentication to determine whether they have access to a certain resource.</a:t>
            </a:r>
          </a:p>
          <a:p>
            <a:pPr marL="285750" indent="-285750">
              <a:buFont typeface="Arial"/>
              <a:buChar char="•"/>
            </a:pPr>
            <a:r>
              <a:rPr lang="en-US" b="1"/>
              <a:t>Integrity</a:t>
            </a:r>
            <a:r>
              <a:rPr lang="en-US"/>
              <a:t> - Ensuring message contents of a request haven’t changed in transit.</a:t>
            </a:r>
          </a:p>
          <a:p>
            <a:pPr marL="285750" indent="-285750">
              <a:buFont typeface="Arial"/>
              <a:buChar char="•"/>
            </a:pPr>
            <a:r>
              <a:rPr lang="en-US" b="1"/>
              <a:t>Non-repudiation</a:t>
            </a:r>
            <a:r>
              <a:rPr lang="en-US"/>
              <a:t> - Ensuring that the sender cannot deny having sent the message; e.g. your bank cannot deny having sent you a bank statement if it has a valid stamp of the bank on it and this could be proved to a third party.</a:t>
            </a:r>
          </a:p>
          <a:p>
            <a:pPr marL="285750" indent="-285750">
              <a:buFont typeface="Arial"/>
              <a:buChar char="•"/>
            </a:pPr>
            <a:r>
              <a:rPr lang="en-US" b="1"/>
              <a:t>Confidentiality</a:t>
            </a:r>
            <a:r>
              <a:rPr lang="en-US"/>
              <a:t> - No one can see the message contents in transit from sender to receiver.</a:t>
            </a:r>
          </a:p>
          <a:p>
            <a:endParaRPr lang="en-US">
              <a:cs typeface="Calibri"/>
            </a:endParaRPr>
          </a:p>
          <a:p>
            <a:r>
              <a:rPr lang="en-US"/>
              <a:t>Why do APIs even need authentication? For read-only APIs, sometimes users don’t need keys. But most commercial APIs do require authorization in the form of API keys or other methods. If you </a:t>
            </a:r>
            <a:r>
              <a:rPr lang="en-US" i="1"/>
              <a:t>didn’t</a:t>
            </a:r>
            <a:r>
              <a:rPr lang="en-US"/>
              <a:t> have any security with your API, users could make unlimited amounts of API calls without any kind of registration. Allowing unrestricted requests would make a revenue model for your API difficult.</a:t>
            </a:r>
          </a:p>
          <a:p>
            <a:endParaRPr lang="en-US"/>
          </a:p>
          <a:p>
            <a:r>
              <a:rPr lang="en-US"/>
              <a:t>Additionally, without authentication, there wouldn’t be an easy way to associate requests with specific user data. And there wouldn’t be a way to protect against requests from malicious users that might delete another user’s data (such as by making DELETE requests on another’s account).</a:t>
            </a:r>
          </a:p>
          <a:p>
            <a:endParaRPr lang="en-US">
              <a:cs typeface="Calibri"/>
            </a:endParaRPr>
          </a:p>
          <a:p>
            <a:r>
              <a:rPr lang="en-US"/>
              <a:t>Finally, you couldn’t track who is using your API, or what endpoints are most used. Clearly, API developers must think about ways to authenticate and authorize requests made to their API.</a:t>
            </a:r>
          </a:p>
          <a:p>
            <a:r>
              <a:rPr lang="en-US"/>
              <a:t>Overall, authentication and authorization with APIs serves the following purposes:</a:t>
            </a:r>
          </a:p>
          <a:p>
            <a:pPr marL="171450" indent="-171450">
              <a:buFont typeface="Arial"/>
              <a:buChar char="•"/>
            </a:pPr>
            <a:r>
              <a:rPr lang="en-US"/>
              <a:t>Authenticate calls to the API to registered users only</a:t>
            </a:r>
          </a:p>
          <a:p>
            <a:pPr marL="171450" indent="-171450">
              <a:buFont typeface="Arial"/>
              <a:buChar char="•"/>
            </a:pPr>
            <a:r>
              <a:rPr lang="en-US"/>
              <a:t>Track who is making the requests</a:t>
            </a:r>
          </a:p>
          <a:p>
            <a:pPr marL="171450" indent="-171450">
              <a:buFont typeface="Arial"/>
              <a:buChar char="•"/>
            </a:pPr>
            <a:r>
              <a:rPr lang="en-US"/>
              <a:t>Track usage of the API</a:t>
            </a:r>
          </a:p>
          <a:p>
            <a:pPr marL="171450" indent="-171450">
              <a:buFont typeface="Arial"/>
              <a:buChar char="•"/>
            </a:pPr>
            <a:r>
              <a:rPr lang="en-US"/>
              <a:t>Block or throttle any requester who exceeds the </a:t>
            </a:r>
            <a:r>
              <a:rPr lang="en-US">
                <a:hlinkClick r:id="rId3"/>
              </a:rPr>
              <a:t>rate limits</a:t>
            </a:r>
            <a:endParaRPr lang="en-US"/>
          </a:p>
          <a:p>
            <a:pPr marL="171450" indent="-171450">
              <a:buFont typeface="Arial"/>
              <a:buChar char="•"/>
            </a:pPr>
            <a:r>
              <a:rPr lang="en-US"/>
              <a:t>Apply different permission levels to different users</a:t>
            </a:r>
          </a:p>
          <a:p>
            <a:endParaRPr lang="en-US">
              <a:cs typeface="Calibri"/>
            </a:endParaRPr>
          </a:p>
          <a:p>
            <a:endParaRPr lang="en-US">
              <a:cs typeface="Calibri"/>
            </a:endParaRPr>
          </a:p>
          <a:p>
            <a:r>
              <a:rPr lang="en-US">
                <a:cs typeface="Calibri"/>
              </a:rPr>
              <a:t>Source: </a:t>
            </a:r>
            <a:r>
              <a:rPr lang="en-US"/>
              <a:t>https://hemantkumar.net/securing-rest-apis.html</a:t>
            </a:r>
            <a:endParaRPr lang="en-US">
              <a:cs typeface="Calibri"/>
            </a:endParaRPr>
          </a:p>
        </p:txBody>
      </p:sp>
      <p:sp>
        <p:nvSpPr>
          <p:cNvPr id="4" name="Slide Number Placeholder 3"/>
          <p:cNvSpPr>
            <a:spLocks noGrp="1"/>
          </p:cNvSpPr>
          <p:nvPr>
            <p:ph type="sldNum" sz="quarter" idx="5"/>
          </p:nvPr>
        </p:nvSpPr>
        <p:spPr/>
        <p:txBody>
          <a:bodyPr/>
          <a:lstStyle/>
          <a:p>
            <a:fld id="{80C20D3B-5840-48D5-B670-AB976644ABE6}" type="slidenum">
              <a:rPr lang="en-US" smtClean="0"/>
              <a:t>8</a:t>
            </a:fld>
            <a:endParaRPr lang="en-US"/>
          </a:p>
        </p:txBody>
      </p:sp>
    </p:spTree>
    <p:extLst>
      <p:ext uri="{BB962C8B-B14F-4D97-AF65-F5344CB8AC3E}">
        <p14:creationId xmlns:p14="http://schemas.microsoft.com/office/powerpoint/2010/main" val="3080009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panose="020F0502020204030204"/>
              </a:rPr>
              <a:t>The difference between API Keys and Auth Tokens:</a:t>
            </a:r>
          </a:p>
          <a:p>
            <a:pPr marL="171450" indent="-171450">
              <a:buFont typeface="Arial"/>
              <a:buChar char="•"/>
            </a:pPr>
            <a:r>
              <a:rPr lang="en-US"/>
              <a:t>API keys identify the calling project — the application or site — making the call to an API.</a:t>
            </a:r>
          </a:p>
          <a:p>
            <a:pPr marL="171450" indent="-171450">
              <a:buFont typeface="Arial"/>
              <a:buChar char="•"/>
            </a:pPr>
            <a:r>
              <a:rPr lang="en-US"/>
              <a:t>Authentication tokens identify a user — the person — that is using the app or site.</a:t>
            </a:r>
          </a:p>
          <a:p>
            <a:endParaRPr lang="en-US">
              <a:cs typeface="Calibri"/>
            </a:endParaRPr>
          </a:p>
          <a:p>
            <a:r>
              <a:rPr lang="en-US"/>
              <a:t>An API key is issued by a back-end service provider to identify the developer and/or app accessing it. The API key may be split into ID and secret strings, or both the ID may be opaquely encoded into a single string. The secret or encoded key may also contain additional information such as an expiration date.</a:t>
            </a:r>
          </a:p>
          <a:p>
            <a:endParaRPr lang="en-US">
              <a:cs typeface="Calibri" panose="020F0502020204030204"/>
            </a:endParaRPr>
          </a:p>
          <a:p>
            <a:r>
              <a:rPr lang="en-US"/>
              <a:t>To use an API, a developer registers his application with the API service and receives a unique key to use when making API requests.</a:t>
            </a:r>
            <a:endParaRPr lang="en-US">
              <a:cs typeface="Calibri" panose="020F0502020204030204"/>
            </a:endParaRPr>
          </a:p>
          <a:p>
            <a:endParaRPr lang="en-US"/>
          </a:p>
          <a:p>
            <a:r>
              <a:rPr lang="en-US"/>
              <a:t>This API key is typically used to identify the calling app, impose rate and quota limits on the calling app, restrict the app to a subset of the API’s capabilities, and/or bill the developer for services used.</a:t>
            </a:r>
            <a:endParaRPr lang="en-US">
              <a:cs typeface="Calibri"/>
            </a:endParaRPr>
          </a:p>
          <a:p>
            <a:endParaRPr lang="en-US"/>
          </a:p>
          <a:p>
            <a:r>
              <a:rPr lang="en-US"/>
              <a:t>The API key is sent as part of each API call. That key is easily observed or tampered with over an HTTP request, so using HTTPS (TLS) is imperative. However, even using HTTPS, devices are vulnerable to </a:t>
            </a:r>
            <a:r>
              <a:rPr lang="en-US">
                <a:hlinkClick r:id="rId3"/>
              </a:rPr>
              <a:t>man-in-the-middle attacks</a:t>
            </a:r>
            <a:r>
              <a:rPr lang="en-US"/>
              <a:t>, so additional techniques, such as certificate pinning [REF] are recommended but too often unadopted because of implementation and maintenance complexities.</a:t>
            </a:r>
            <a:endParaRPr lang="en-US">
              <a:cs typeface="Calibri"/>
            </a:endParaRPr>
          </a:p>
          <a:p>
            <a:endParaRPr lang="en-US">
              <a:cs typeface="Calibri"/>
            </a:endParaRPr>
          </a:p>
          <a:p>
            <a:r>
              <a:rPr lang="en-US"/>
              <a:t>Most APIs require you to sign up for an API key in order to use the API. The API key is a long string that you usually include either in the request URL or request header. The API key mainly functions as a way to identify the person making the API call (authenticating you to use the API). The API key might also be associated with a specific app that you register.</a:t>
            </a:r>
            <a:endParaRPr lang="en-US">
              <a:cs typeface="Calibri"/>
            </a:endParaRPr>
          </a:p>
          <a:p>
            <a:endParaRPr lang="en-US">
              <a:cs typeface="Calibri"/>
            </a:endParaRPr>
          </a:p>
          <a:p>
            <a:r>
              <a:rPr lang="en-US"/>
              <a:t>APIs might give you both a public and private key. The public key is usually included in the request, while the private key is treated more like a password and used only in server-to-server communication. For some API documentation sites, when you’re logged into the site, your API key automatically gets populated into the sample code and API Explorer.</a:t>
            </a:r>
            <a:endParaRPr lang="en-US">
              <a:cs typeface="Calibri"/>
            </a:endParaRPr>
          </a:p>
          <a:p>
            <a:endParaRPr lang="en-US">
              <a:cs typeface="Calibri"/>
            </a:endParaRPr>
          </a:p>
          <a:p>
            <a:r>
              <a:rPr lang="en-US"/>
              <a:t>API keys are generally not considered secure; they are typically accessible to clients, making it easy for someone to steal an API key. Once the key is stolen, it has no expiration, so it may be used indefinitely, unless the project owner revokes or regenerates the key. While the restrictions you can set on an API key mitigate this, there are better approaches for authorization.</a:t>
            </a:r>
          </a:p>
          <a:p>
            <a:endParaRPr lang="en-US"/>
          </a:p>
          <a:p>
            <a:r>
              <a:rPr lang="en-US"/>
              <a:t>Source: </a:t>
            </a:r>
            <a:r>
              <a:rPr lang="en-US">
                <a:hlinkClick r:id="rId4"/>
              </a:rPr>
              <a:t>https://hackernoon.com/improve-the-security-of-api-keys-v5kp3wdu</a:t>
            </a:r>
            <a:endParaRPr lang="en-US">
              <a:cs typeface="Calibri"/>
              <a:hlinkClick r:id="rId4"/>
            </a:endParaRPr>
          </a:p>
          <a:p>
            <a:r>
              <a:rPr lang="en-US">
                <a:cs typeface="Calibri"/>
              </a:rPr>
              <a:t>Source: </a:t>
            </a:r>
            <a:r>
              <a:rPr lang="en-US">
                <a:hlinkClick r:id="rId5"/>
              </a:rPr>
              <a:t>https://idratherbewriting.com/learnapidoc/docapis_more_about_authorization.html#consequences-if-an-api-lacks-security</a:t>
            </a:r>
            <a:r>
              <a:rPr lang="en-US"/>
              <a:t> </a:t>
            </a:r>
            <a:endParaRPr lang="en-US">
              <a:cs typeface="Calibri"/>
            </a:endParaRPr>
          </a:p>
          <a:p>
            <a:r>
              <a:rPr lang="en-US">
                <a:cs typeface="Calibri"/>
              </a:rPr>
              <a:t>Source: </a:t>
            </a:r>
            <a:r>
              <a:rPr lang="en-US">
                <a:hlinkClick r:id="rId6"/>
              </a:rPr>
              <a:t>https://cloud.google.com/endpoints/docs/openapi/when-why-api-key</a:t>
            </a:r>
            <a:r>
              <a:rPr lang="en-US"/>
              <a:t> </a:t>
            </a:r>
            <a:endParaRPr lang="en-US">
              <a:cs typeface="Calibri"/>
            </a:endParaRPr>
          </a:p>
        </p:txBody>
      </p:sp>
      <p:sp>
        <p:nvSpPr>
          <p:cNvPr id="4" name="Slide Number Placeholder 3"/>
          <p:cNvSpPr>
            <a:spLocks noGrp="1"/>
          </p:cNvSpPr>
          <p:nvPr>
            <p:ph type="sldNum" sz="quarter" idx="5"/>
          </p:nvPr>
        </p:nvSpPr>
        <p:spPr/>
        <p:txBody>
          <a:bodyPr/>
          <a:lstStyle/>
          <a:p>
            <a:fld id="{80C20D3B-5840-48D5-B670-AB976644ABE6}" type="slidenum">
              <a:rPr lang="en-US" smtClean="0"/>
              <a:t>9</a:t>
            </a:fld>
            <a:endParaRPr lang="en-US"/>
          </a:p>
        </p:txBody>
      </p:sp>
    </p:spTree>
    <p:extLst>
      <p:ext uri="{BB962C8B-B14F-4D97-AF65-F5344CB8AC3E}">
        <p14:creationId xmlns:p14="http://schemas.microsoft.com/office/powerpoint/2010/main" val="348051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8/11/2021</a:t>
            </a:fld>
            <a:endParaRPr lang="en-US"/>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414777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No Footer">
    <p:spTree>
      <p:nvGrpSpPr>
        <p:cNvPr id="1" name=""/>
        <p:cNvGrpSpPr/>
        <p:nvPr/>
      </p:nvGrpSpPr>
      <p:grpSpPr>
        <a:xfrm>
          <a:off x="0" y="0"/>
          <a:ext cx="0" cy="0"/>
          <a:chOff x="0" y="0"/>
          <a:chExt cx="0" cy="0"/>
        </a:xfrm>
      </p:grpSpPr>
      <p:sp>
        <p:nvSpPr>
          <p:cNvPr id="2" name="Rectangle 1"/>
          <p:cNvSpPr/>
          <p:nvPr userDrawn="1"/>
        </p:nvSpPr>
        <p:spPr>
          <a:xfrm>
            <a:off x="4338955" y="6266986"/>
            <a:ext cx="3535857" cy="50180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Date Placeholder 2">
            <a:extLst>
              <a:ext uri="{FF2B5EF4-FFF2-40B4-BE49-F238E27FC236}">
                <a16:creationId xmlns:a16="http://schemas.microsoft.com/office/drawing/2014/main" id="{F8736EEC-8CC8-4819-8ABB-453A676A6D3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B55A576B-590D-4F93-9571-C592CB4B24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53240A-3E11-41B5-8DA1-7C22D7041056}"/>
              </a:ext>
            </a:extLst>
          </p:cNvPr>
          <p:cNvSpPr>
            <a:spLocks noGrp="1"/>
          </p:cNvSpPr>
          <p:nvPr>
            <p:ph type="sldNum" sz="quarter" idx="12"/>
          </p:nvPr>
        </p:nvSpPr>
        <p:spPr/>
        <p:txBody>
          <a:body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72764206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95E34-DBFB-3041-BE88-43137A1AE93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DC958E-0FD4-4045-AAE4-ACC3CB4FFB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1DE722-18BD-C64D-8132-E0F62E5C6A0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7F3A572-4601-0D48-9700-33CC808D40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58F23-A231-9840-8081-570619DCABBB}"/>
              </a:ext>
            </a:extLst>
          </p:cNvPr>
          <p:cNvSpPr>
            <a:spLocks noGrp="1"/>
          </p:cNvSpPr>
          <p:nvPr>
            <p:ph type="sldNum" sz="quarter" idx="12"/>
          </p:nvPr>
        </p:nvSpPr>
        <p:spPr/>
        <p:txBody>
          <a:bodyPr/>
          <a:lstStyle>
            <a:lvl1pPr>
              <a:defRPr>
                <a:solidFill>
                  <a:schemeClr val="tx1"/>
                </a:solidFill>
              </a:defRPr>
            </a:lvl1pPr>
          </a:lstStyle>
          <a:p>
            <a:r>
              <a:rPr lang="en-US"/>
              <a:t>Page: </a:t>
            </a:r>
            <a:fld id="{14A60885-9756-43C3-B1DF-976F80B2CB8F}" type="slidenum">
              <a:rPr lang="en-US" smtClean="0"/>
              <a:pPr/>
              <a:t>‹#›</a:t>
            </a:fld>
            <a:endParaRPr lang="en-US"/>
          </a:p>
        </p:txBody>
      </p:sp>
    </p:spTree>
    <p:extLst>
      <p:ext uri="{BB962C8B-B14F-4D97-AF65-F5344CB8AC3E}">
        <p14:creationId xmlns:p14="http://schemas.microsoft.com/office/powerpoint/2010/main" val="17424295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32C4B-1468-1343-8788-281C995167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6CD905-BEE1-0042-A7CA-F3438B012C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5BEF90-64B5-D64E-A21D-AE8E3ED8193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092CF24-57F9-BA4D-87C5-72AB22513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D7FB4B-2AF0-624D-B067-9245DD554DDC}"/>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658114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B6435-B3B3-1A47-8332-266207CA2A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D246CA-1943-0640-A252-A75F34A5A5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BB2807-D70B-BD4F-9C1C-CD9893CB0EA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4D6E64-B0F7-4F4D-AD53-4B1C4BB2B6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2FEFE3-6613-AF45-B63F-DDCE140DE393}"/>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12720574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BDE85-AEA0-AB49-A097-81F33F1B36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540926-70CE-434A-84DC-14DF07A594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BE82F20-FF54-C94B-8935-D4E96D8418E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51E6EA-3D5A-CA44-B4CD-DE15E2A6565E}"/>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C3318E69-EF9C-C24F-8E6E-34767CFD11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DC6C32-212B-1740-A44A-FDE484463770}"/>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33422344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D7B29-7A6E-7C4E-BF31-EB6E117A96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1F99ABD-9A90-E743-86B2-0D42326A8B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8F8108-997B-4647-BFDE-A32FAA4B85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0AA8E42-CD1A-864A-9CA8-787F481328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4DADF9-BD90-234A-B32F-3560B19DA6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25B962-89EE-3B47-A2D5-66F6DA7292C6}"/>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066F3EB1-17F7-3042-BD33-5E84791A30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4D267A-ECA3-0C42-B812-6CC8E161C9C6}"/>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16589696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808E7-B3A0-2146-8C4C-F24DE27EF4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1D3FC2-89A7-4643-92C2-B798724FA45D}"/>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548849CB-2659-6841-8994-ED51A25E25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5368A3-3901-1749-B109-FB763CA744DB}"/>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30487323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BCA772-1E10-2F41-998A-FC92E2CC3FCA}"/>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2D2E4278-04D9-544D-9430-1D9FCE67FE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579EAD-FA9D-7546-BED9-9636D8B464DD}"/>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20660689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0D180-EB7C-0840-B253-671D89E70D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900EE7-F112-3944-AB8C-7F8610D19F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CF05B1B-8B91-5545-A68B-BF264C75A2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910B20-F710-3444-9931-D3049BB9242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08E355F-F0E7-464D-9C87-6663F54AB6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308411-2F14-D342-AFE9-284470F0F000}"/>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32330915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29698-7414-834A-B7EE-A87BD19C84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77A542-30C3-CC40-8C9B-B6814D8431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4D2591-0216-0B45-AAC6-811FA6A5AD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0F5423-F3ED-DE4F-AD1E-C74A2BECB58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0FA9849A-E34A-F745-B3AC-17EFF5E02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CB84FC-34CD-964A-96A0-67E05E7CF2F3}"/>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3650966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32B432-ACDA-4023-A761-2BAB76577B62}" type="datetime1">
              <a:rPr lang="en-US" smtClean="0"/>
              <a:t>8/11/2021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1537087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746EE-1D4C-8540-B7DF-9E909AF354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909992-374A-4F42-A577-19B5A5197F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1AAC22-FD17-1841-B99D-9BAFAC06BCA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60AB86B-B66D-E444-B497-5AEA58B72E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BAFC9A-3108-6B48-BCCC-30071E25BD3D}"/>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2332101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D982A3-74D1-4146-BF5C-ED2B58D457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92609C5-2D96-B847-B4A8-6917302817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A6408F-B802-EE4B-826B-247AEE5C54F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A6DD676-2ED4-8345-A658-1070410634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D5D5FB-971D-944B-95B0-3B19A5DE74E3}"/>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34862840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3B5674-443D-4789-B684-D1E77B45332C}"/>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775F8AEB-A776-49B2-9E9A-BA07ADD41A4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512F57-1937-44F5-BD6C-AE04A27E0AAF}"/>
              </a:ext>
            </a:extLst>
          </p:cNvPr>
          <p:cNvSpPr>
            <a:spLocks noGrp="1"/>
          </p:cNvSpPr>
          <p:nvPr>
            <p:ph type="sldNum" sz="quarter" idx="12"/>
          </p:nvPr>
        </p:nvSpPr>
        <p:spPr/>
        <p:txBody>
          <a:body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199373941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No Footer">
    <p:spTree>
      <p:nvGrpSpPr>
        <p:cNvPr id="1" name=""/>
        <p:cNvGrpSpPr/>
        <p:nvPr/>
      </p:nvGrpSpPr>
      <p:grpSpPr>
        <a:xfrm>
          <a:off x="0" y="0"/>
          <a:ext cx="0" cy="0"/>
          <a:chOff x="0" y="0"/>
          <a:chExt cx="0" cy="0"/>
        </a:xfrm>
      </p:grpSpPr>
      <p:sp>
        <p:nvSpPr>
          <p:cNvPr id="2" name="Rectangle 1"/>
          <p:cNvSpPr/>
          <p:nvPr userDrawn="1"/>
        </p:nvSpPr>
        <p:spPr>
          <a:xfrm>
            <a:off x="4338955" y="6266986"/>
            <a:ext cx="3535857" cy="50180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Date Placeholder 2">
            <a:extLst>
              <a:ext uri="{FF2B5EF4-FFF2-40B4-BE49-F238E27FC236}">
                <a16:creationId xmlns:a16="http://schemas.microsoft.com/office/drawing/2014/main" id="{F8736EEC-8CC8-4819-8ABB-453A676A6D3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B55A576B-590D-4F93-9571-C592CB4B24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53240A-3E11-41B5-8DA1-7C22D7041056}"/>
              </a:ext>
            </a:extLst>
          </p:cNvPr>
          <p:cNvSpPr>
            <a:spLocks noGrp="1"/>
          </p:cNvSpPr>
          <p:nvPr>
            <p:ph type="sldNum" sz="quarter" idx="12"/>
          </p:nvPr>
        </p:nvSpPr>
        <p:spPr/>
        <p:txBody>
          <a:body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1394983203"/>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B8B33-3FC6-4AB9-BB51-6AED88C697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90F9255-14DC-4F45-8D03-F340F7A7DCC1}"/>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C7D6B129-B5B5-4365-9CEF-678C3B9265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359DBF7-2970-433C-8FCC-2F4B2CAA1115}"/>
              </a:ext>
            </a:extLst>
          </p:cNvPr>
          <p:cNvSpPr>
            <a:spLocks noGrp="1"/>
          </p:cNvSpPr>
          <p:nvPr>
            <p:ph type="sldNum" sz="quarter" idx="12"/>
          </p:nvPr>
        </p:nvSpPr>
        <p:spPr/>
        <p:txBody>
          <a:body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85614434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95E34-DBFB-3041-BE88-43137A1AE93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5DC958E-0FD4-4045-AAE4-ACC3CB4FFB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1DE722-18BD-C64D-8132-E0F62E5C6A0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7F3A572-4601-0D48-9700-33CC808D40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58F23-A231-9840-8081-570619DCABBB}"/>
              </a:ext>
            </a:extLst>
          </p:cNvPr>
          <p:cNvSpPr>
            <a:spLocks noGrp="1"/>
          </p:cNvSpPr>
          <p:nvPr>
            <p:ph type="sldNum" sz="quarter" idx="12"/>
          </p:nvPr>
        </p:nvSpPr>
        <p:spPr/>
        <p:txBody>
          <a:bodyPr/>
          <a:lstStyle>
            <a:lvl1pPr>
              <a:defRPr>
                <a:solidFill>
                  <a:schemeClr val="tx1"/>
                </a:solidFill>
              </a:defRPr>
            </a:lvl1pPr>
          </a:lstStyle>
          <a:p>
            <a:r>
              <a:rPr lang="en-US"/>
              <a:t>Page: </a:t>
            </a:r>
            <a:fld id="{14A60885-9756-43C3-B1DF-976F80B2CB8F}" type="slidenum">
              <a:rPr lang="en-US" smtClean="0"/>
              <a:pPr/>
              <a:t>‹#›</a:t>
            </a:fld>
            <a:endParaRPr lang="en-US"/>
          </a:p>
        </p:txBody>
      </p:sp>
    </p:spTree>
    <p:extLst>
      <p:ext uri="{BB962C8B-B14F-4D97-AF65-F5344CB8AC3E}">
        <p14:creationId xmlns:p14="http://schemas.microsoft.com/office/powerpoint/2010/main" val="381180643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32C4B-1468-1343-8788-281C995167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6CD905-BEE1-0042-A7CA-F3438B012C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5BEF90-64B5-D64E-A21D-AE8E3ED8193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092CF24-57F9-BA4D-87C5-72AB22513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D7FB4B-2AF0-624D-B067-9245DD554DDC}"/>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1230683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B6435-B3B3-1A47-8332-266207CA2A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D246CA-1943-0640-A252-A75F34A5A5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BB2807-D70B-BD4F-9C1C-CD9893CB0EA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54D6E64-B0F7-4F4D-AD53-4B1C4BB2B6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2FEFE3-6613-AF45-B63F-DDCE140DE393}"/>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10496945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BDE85-AEA0-AB49-A097-81F33F1B36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540926-70CE-434A-84DC-14DF07A594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BE82F20-FF54-C94B-8935-D4E96D8418E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51E6EA-3D5A-CA44-B4CD-DE15E2A6565E}"/>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C3318E69-EF9C-C24F-8E6E-34767CFD11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DC6C32-212B-1740-A44A-FDE484463770}"/>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15248795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D7B29-7A6E-7C4E-BF31-EB6E117A96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1F99ABD-9A90-E743-86B2-0D42326A8B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8F8108-997B-4647-BFDE-A32FAA4B85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0AA8E42-CD1A-864A-9CA8-787F481328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4DADF9-BD90-234A-B32F-3560B19DA69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25B962-89EE-3B47-A2D5-66F6DA7292C6}"/>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066F3EB1-17F7-3042-BD33-5E84791A30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4D267A-ECA3-0C42-B812-6CC8E161C9C6}"/>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3211026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8/11/2021</a:t>
            </a:fld>
            <a:endParaRPr lang="en-US"/>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6060714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808E7-B3A0-2146-8C4C-F24DE27EF4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1D3FC2-89A7-4643-92C2-B798724FA45D}"/>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548849CB-2659-6841-8994-ED51A25E25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C5368A3-3901-1749-B109-FB763CA744DB}"/>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88094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BCA772-1E10-2F41-998A-FC92E2CC3FCA}"/>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2D2E4278-04D9-544D-9430-1D9FCE67FE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579EAD-FA9D-7546-BED9-9636D8B464DD}"/>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31403640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0D180-EB7C-0840-B253-671D89E70D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900EE7-F112-3944-AB8C-7F8610D19F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CF05B1B-8B91-5545-A68B-BF264C75A2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910B20-F710-3444-9931-D3049BB92421}"/>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108E355F-F0E7-464D-9C87-6663F54AB6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308411-2F14-D342-AFE9-284470F0F000}"/>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194628052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29698-7414-834A-B7EE-A87BD19C84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77A542-30C3-CC40-8C9B-B6814D8431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4D2591-0216-0B45-AAC6-811FA6A5AD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0F5423-F3ED-DE4F-AD1E-C74A2BECB58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0FA9849A-E34A-F745-B3AC-17EFF5E02F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CB84FC-34CD-964A-96A0-67E05E7CF2F3}"/>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11663867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746EE-1D4C-8540-B7DF-9E909AF354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909992-374A-4F42-A577-19B5A5197F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1AAC22-FD17-1841-B99D-9BAFAC06BCA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60AB86B-B66D-E444-B497-5AEA58B72E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BAFC9A-3108-6B48-BCCC-30071E25BD3D}"/>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181007548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D982A3-74D1-4146-BF5C-ED2B58D457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92609C5-2D96-B847-B4A8-6917302817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A6408F-B802-EE4B-826B-247AEE5C54F7}"/>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A6DD676-2ED4-8345-A658-1070410634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D5D5FB-971D-944B-95B0-3B19A5DE74E3}"/>
              </a:ext>
            </a:extLst>
          </p:cNvPr>
          <p:cNvSpPr>
            <a:spLocks noGrp="1"/>
          </p:cNvSpPr>
          <p:nvPr>
            <p:ph type="sldNum" sz="quarter" idx="12"/>
          </p:nvPr>
        </p:nvSpPr>
        <p:spPr/>
        <p:txBody>
          <a:bodyPr/>
          <a:lstStyle/>
          <a:p>
            <a:fld id="{5673DBE7-E9D8-9B45-8EBE-50306F62FEF5}" type="slidenum">
              <a:rPr lang="en-US" smtClean="0"/>
              <a:t>‹#›</a:t>
            </a:fld>
            <a:endParaRPr lang="en-US"/>
          </a:p>
        </p:txBody>
      </p:sp>
    </p:spTree>
    <p:extLst>
      <p:ext uri="{BB962C8B-B14F-4D97-AF65-F5344CB8AC3E}">
        <p14:creationId xmlns:p14="http://schemas.microsoft.com/office/powerpoint/2010/main" val="4147357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Mission">
    <p:spTree>
      <p:nvGrpSpPr>
        <p:cNvPr id="1" name=""/>
        <p:cNvGrpSpPr/>
        <p:nvPr/>
      </p:nvGrpSpPr>
      <p:grpSpPr>
        <a:xfrm>
          <a:off x="0" y="0"/>
          <a:ext cx="0" cy="0"/>
          <a:chOff x="0" y="0"/>
          <a:chExt cx="0" cy="0"/>
        </a:xfrm>
      </p:grpSpPr>
      <p:sp>
        <p:nvSpPr>
          <p:cNvPr id="8" name="Picture Placeholder 13"/>
          <p:cNvSpPr>
            <a:spLocks noGrp="1"/>
          </p:cNvSpPr>
          <p:nvPr>
            <p:ph type="pic" sz="quarter" idx="16"/>
          </p:nvPr>
        </p:nvSpPr>
        <p:spPr>
          <a:xfrm>
            <a:off x="0" y="2938318"/>
            <a:ext cx="6096000" cy="3213100"/>
          </a:xfrm>
          <a:prstGeom prst="rect">
            <a:avLst/>
          </a:prstGeom>
          <a:effectLst/>
        </p:spPr>
        <p:txBody>
          <a:bodyPr>
            <a:normAutofit/>
          </a:bodyPr>
          <a:lstStyle>
            <a:lvl1pPr marL="0" indent="0">
              <a:buNone/>
              <a:defRPr sz="1300" b="0" i="0">
                <a:ln>
                  <a:noFill/>
                </a:ln>
                <a:solidFill>
                  <a:schemeClr val="bg1">
                    <a:lumMod val="85000"/>
                  </a:schemeClr>
                </a:solidFill>
                <a:latin typeface="Lato Light" charset="0"/>
                <a:ea typeface="Lato Light" charset="0"/>
                <a:cs typeface="Lato Light" charset="0"/>
              </a:defRPr>
            </a:lvl1pPr>
          </a:lstStyle>
          <a:p>
            <a:endParaRPr lang="en-US"/>
          </a:p>
        </p:txBody>
      </p:sp>
      <p:sp>
        <p:nvSpPr>
          <p:cNvPr id="6" name="Picture Placeholder 13"/>
          <p:cNvSpPr>
            <a:spLocks noGrp="1"/>
          </p:cNvSpPr>
          <p:nvPr>
            <p:ph type="pic" sz="quarter" idx="17"/>
          </p:nvPr>
        </p:nvSpPr>
        <p:spPr>
          <a:xfrm>
            <a:off x="6096000" y="2938318"/>
            <a:ext cx="6096000" cy="3213100"/>
          </a:xfrm>
          <a:prstGeom prst="rect">
            <a:avLst/>
          </a:prstGeom>
          <a:effectLst/>
        </p:spPr>
        <p:txBody>
          <a:bodyPr>
            <a:normAutofit/>
          </a:bodyPr>
          <a:lstStyle>
            <a:lvl1pPr marL="0" indent="0">
              <a:buNone/>
              <a:defRPr sz="1300" b="0" i="0">
                <a:ln>
                  <a:noFill/>
                </a:ln>
                <a:solidFill>
                  <a:schemeClr val="bg1">
                    <a:lumMod val="85000"/>
                  </a:schemeClr>
                </a:solidFill>
                <a:latin typeface="Lato Light" charset="0"/>
                <a:ea typeface="Lato Light" charset="0"/>
                <a:cs typeface="Lato Light" charset="0"/>
              </a:defRPr>
            </a:lvl1pPr>
          </a:lstStyle>
          <a:p>
            <a:endParaRPr lang="en-US"/>
          </a:p>
        </p:txBody>
      </p:sp>
      <p:sp>
        <p:nvSpPr>
          <p:cNvPr id="2" name="Date Placeholder 1">
            <a:extLst>
              <a:ext uri="{FF2B5EF4-FFF2-40B4-BE49-F238E27FC236}">
                <a16:creationId xmlns:a16="http://schemas.microsoft.com/office/drawing/2014/main" id="{DEBC48BA-7452-4537-BE43-AB0100558C71}"/>
              </a:ext>
            </a:extLst>
          </p:cNvPr>
          <p:cNvSpPr>
            <a:spLocks noGrp="1"/>
          </p:cNvSpPr>
          <p:nvPr>
            <p:ph type="dt" sz="half" idx="18"/>
          </p:nvPr>
        </p:nvSpPr>
        <p:spPr/>
        <p:txBody>
          <a:bodyPr/>
          <a:lstStyle/>
          <a:p>
            <a:endParaRPr lang="en-US"/>
          </a:p>
        </p:txBody>
      </p:sp>
      <p:sp>
        <p:nvSpPr>
          <p:cNvPr id="3" name="Footer Placeholder 2">
            <a:extLst>
              <a:ext uri="{FF2B5EF4-FFF2-40B4-BE49-F238E27FC236}">
                <a16:creationId xmlns:a16="http://schemas.microsoft.com/office/drawing/2014/main" id="{C2315365-EAE5-4995-98B1-0EC3ED570BBF}"/>
              </a:ext>
            </a:extLst>
          </p:cNvPr>
          <p:cNvSpPr>
            <a:spLocks noGrp="1"/>
          </p:cNvSpPr>
          <p:nvPr>
            <p:ph type="ftr" sz="quarter" idx="19"/>
          </p:nvPr>
        </p:nvSpPr>
        <p:spPr/>
        <p:txBody>
          <a:bodyPr/>
          <a:lstStyle/>
          <a:p>
            <a:endParaRPr lang="en-US"/>
          </a:p>
        </p:txBody>
      </p:sp>
      <p:sp>
        <p:nvSpPr>
          <p:cNvPr id="4" name="Slide Number Placeholder 3">
            <a:extLst>
              <a:ext uri="{FF2B5EF4-FFF2-40B4-BE49-F238E27FC236}">
                <a16:creationId xmlns:a16="http://schemas.microsoft.com/office/drawing/2014/main" id="{E155102A-7448-44BB-87B8-CC495423CD14}"/>
              </a:ext>
            </a:extLst>
          </p:cNvPr>
          <p:cNvSpPr>
            <a:spLocks noGrp="1"/>
          </p:cNvSpPr>
          <p:nvPr>
            <p:ph type="sldNum" sz="quarter" idx="20"/>
          </p:nvPr>
        </p:nvSpPr>
        <p:spPr/>
        <p:txBody>
          <a:body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3673793630"/>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3B5674-443D-4789-B684-D1E77B45332C}"/>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775F8AEB-A776-49B2-9E9A-BA07ADD41A4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512F57-1937-44F5-BD6C-AE04A27E0AAF}"/>
              </a:ext>
            </a:extLst>
          </p:cNvPr>
          <p:cNvSpPr>
            <a:spLocks noGrp="1"/>
          </p:cNvSpPr>
          <p:nvPr>
            <p:ph type="sldNum" sz="quarter" idx="12"/>
          </p:nvPr>
        </p:nvSpPr>
        <p:spPr/>
        <p:txBody>
          <a:body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94023970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No Footer">
    <p:spTree>
      <p:nvGrpSpPr>
        <p:cNvPr id="1" name=""/>
        <p:cNvGrpSpPr/>
        <p:nvPr/>
      </p:nvGrpSpPr>
      <p:grpSpPr>
        <a:xfrm>
          <a:off x="0" y="0"/>
          <a:ext cx="0" cy="0"/>
          <a:chOff x="0" y="0"/>
          <a:chExt cx="0" cy="0"/>
        </a:xfrm>
      </p:grpSpPr>
      <p:sp>
        <p:nvSpPr>
          <p:cNvPr id="2" name="Rectangle 1"/>
          <p:cNvSpPr/>
          <p:nvPr userDrawn="1"/>
        </p:nvSpPr>
        <p:spPr>
          <a:xfrm>
            <a:off x="4338955" y="6266986"/>
            <a:ext cx="3535857" cy="50180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 name="Date Placeholder 2">
            <a:extLst>
              <a:ext uri="{FF2B5EF4-FFF2-40B4-BE49-F238E27FC236}">
                <a16:creationId xmlns:a16="http://schemas.microsoft.com/office/drawing/2014/main" id="{F8736EEC-8CC8-4819-8ABB-453A676A6D39}"/>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B55A576B-590D-4F93-9571-C592CB4B24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53240A-3E11-41B5-8DA1-7C22D7041056}"/>
              </a:ext>
            </a:extLst>
          </p:cNvPr>
          <p:cNvSpPr>
            <a:spLocks noGrp="1"/>
          </p:cNvSpPr>
          <p:nvPr>
            <p:ph type="sldNum" sz="quarter" idx="12"/>
          </p:nvPr>
        </p:nvSpPr>
        <p:spPr/>
        <p:txBody>
          <a:body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367908344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B8B33-3FC6-4AB9-BB51-6AED88C697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90F9255-14DC-4F45-8D03-F340F7A7DCC1}"/>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C7D6B129-B5B5-4365-9CEF-678C3B9265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359DBF7-2970-433C-8FCC-2F4B2CAA1115}"/>
              </a:ext>
            </a:extLst>
          </p:cNvPr>
          <p:cNvSpPr>
            <a:spLocks noGrp="1"/>
          </p:cNvSpPr>
          <p:nvPr>
            <p:ph type="sldNum" sz="quarter" idx="12"/>
          </p:nvPr>
        </p:nvSpPr>
        <p:spPr/>
        <p:txBody>
          <a:body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3452087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186D26-FA5F-4637-B602-B7C2DC34CFD4}" type="datetime1">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7446721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41F730B-1FC4-49AF-9B98-43E60716C715}" type="datetime1">
              <a:rPr lang="en-US" smtClean="0"/>
              <a:t>8/11/2021</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06015687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E765083-643E-4CA2-B185-FE0A9DC5286A}" type="datetime1">
              <a:rPr lang="en-US" smtClean="0"/>
              <a:t>8/11/2021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62178665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309007-D2C8-4DF1-8F9B-E680C9300CE3}" type="datetime1">
              <a:rPr lang="en-US" smtClean="0"/>
              <a:t>8/11/2021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7961173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CBE2D6F-6355-4952-87C2-20DECCA89B18}" type="datetime1">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84930810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8CE1554-5592-4F86-9377-C780072F243B}" type="datetime1">
              <a:rPr lang="en-US" smtClean="0"/>
              <a:t>8/11/2021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84067076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0DC5FA-31FD-41D0-87C3-D14381D2EFAF}" type="datetime1">
              <a:rPr lang="en-US" smtClean="0"/>
              <a:t>8/11/2021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16218114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F6AF46-FF47-4824-BD8E-DAAB9BF707F7}" type="datetime1">
              <a:rPr lang="en-US" smtClean="0"/>
              <a:t>8/11/2021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80909536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A95F8E4-D5CC-4277-99D2-3155E5AD12B0}" type="datetime1">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50933074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49899A-269D-43A2-9BED-D6DFB2992CD6}" type="datetime1">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77518958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79540-0AA4-4835-98C5-71D70F80F270}" type="datetime1">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1014627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A7F15D8-96D1-4781-BC50-CA8A088B2FE4}" type="datetime1">
              <a:rPr lang="en-US" smtClean="0"/>
              <a:t>8/11/2021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2996071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02A69DD-8640-4183-99A6-39E402329479}" type="datetime1">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76967723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C224C6B-6AD4-450B-9A1B-3646CF9D53BC}" type="datetime1">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422135536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54ACA62-B60C-472B-AD61-DF4DDAECCF21}" type="datetime1">
              <a:rPr lang="en-US" smtClean="0"/>
              <a:t>8/11/2021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89894464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5AEE4B1-DC67-468F-AADC-9E3F419F340B}" type="datetime1">
              <a:rPr lang="en-US" smtClean="0"/>
              <a:t>8/11/2021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01004161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28834FC-BACF-41B0-8037-70424002624D}" type="datetime1">
              <a:rPr lang="en-US" smtClean="0"/>
              <a:t>8/11/2021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23346203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A2EDD5E-E208-483B-A99F-469BD42F3654}" type="datetime1">
              <a:rPr lang="en-US" smtClean="0"/>
              <a:t>8/11/2021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7812491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9C46D7-527D-4B95-A5BA-698C2B746E88}" type="datetime1">
              <a:rPr lang="en-US" smtClean="0"/>
              <a:t>8/11/2021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59755321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8/11/2021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29138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9A96C99-B8F8-4528-BD05-0E16E943DC09}" type="datetime1">
              <a:rPr lang="en-US" smtClean="0"/>
              <a:t>8/11/2021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8/11/2021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8/11/2021</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8/11/2021</a:t>
            </a:fld>
            <a:endParaRPr lang="en-US"/>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theme" Target="../theme/theme2.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6" Type="http://schemas.openxmlformats.org/officeDocument/2006/relationships/theme" Target="../theme/theme3.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theme" Target="../theme/theme4.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10" Type="http://schemas.openxmlformats.org/officeDocument/2006/relationships/slideLayout" Target="../slideLayouts/slideLayout49.xml"/><Relationship Id="rId19" Type="http://schemas.openxmlformats.org/officeDocument/2006/relationships/image" Target="../media/image3.png"/><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8/11/2021</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 id="2147483717" r:id="rId10"/>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DB32F0-EBB2-5C43-82E0-D58BFCD019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4A48BD-6AB5-054B-8355-DA4043106A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693126-1928-D348-9793-77B80E8AB2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256E174F-E26D-0E4E-96BA-06FF4B02BA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8E6BAD9-0872-DC46-90FC-9EEAB575D7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defRPr>
            </a:lvl1p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85241546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DB32F0-EBB2-5C43-82E0-D58BFCD019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4A48BD-6AB5-054B-8355-DA4043106A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693126-1928-D348-9793-77B80E8AB2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256E174F-E26D-0E4E-96BA-06FF4B02BAF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8E6BAD9-0872-DC46-90FC-9EEAB575D7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defRPr>
            </a:lvl1pPr>
          </a:lstStyle>
          <a:p>
            <a:r>
              <a:rPr lang="en-US"/>
              <a:t>Page: </a:t>
            </a:r>
            <a:fld id="{FC009B41-CCCB-4EA2-9AFE-0D4A2336B625}" type="slidenum">
              <a:rPr lang="en-US" smtClean="0"/>
              <a:pPr/>
              <a:t>‹#›</a:t>
            </a:fld>
            <a:endParaRPr lang="en-US"/>
          </a:p>
        </p:txBody>
      </p:sp>
    </p:spTree>
    <p:extLst>
      <p:ext uri="{BB962C8B-B14F-4D97-AF65-F5344CB8AC3E}">
        <p14:creationId xmlns:p14="http://schemas.microsoft.com/office/powerpoint/2010/main" val="864383224"/>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9213D8A-DB0F-417E-9AAF-5639FD641E19}" type="datetime1">
              <a:rPr lang="en-US" smtClean="0"/>
              <a:t>8/11/2021</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2048764089"/>
      </p:ext>
    </p:extLst>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 id="2147483735" r:id="rId17"/>
  </p:sldLayoutIdLst>
  <p:hf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8/11/2021</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452910891"/>
      </p:ext>
    </p:extLst>
  </p:cSld>
  <p:clrMap bg1="dk1" tx1="lt1" bg2="dk2" tx2="lt2" accent1="accent1" accent2="accent2" accent3="accent3" accent4="accent4" accent5="accent5" accent6="accent6" hlink="hlink" folHlink="folHlink"/>
  <p:sldLayoutIdLst>
    <p:sldLayoutId id="2147483737" r:id="rId1"/>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0.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30.xml"/><Relationship Id="rId4" Type="http://schemas.openxmlformats.org/officeDocument/2006/relationships/comments" Target="../comments/comment3.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30.xml"/><Relationship Id="rId4" Type="http://schemas.openxmlformats.org/officeDocument/2006/relationships/comments" Target="../comments/comment4.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0.xml"/><Relationship Id="rId4" Type="http://schemas.openxmlformats.org/officeDocument/2006/relationships/comments" Target="../comments/comment6.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0.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0.xml"/></Relationships>
</file>

<file path=ppt/slides/_rels/slide21.xml.rels><?xml version="1.0" encoding="UTF-8" standalone="yes"?>
<Relationships xmlns="http://schemas.openxmlformats.org/package/2006/relationships"><Relationship Id="rId3" Type="http://schemas.openxmlformats.org/officeDocument/2006/relationships/hyperlink" Target="https://dzone.com/refcardz/rest-api-security-1" TargetMode="External"/><Relationship Id="rId2" Type="http://schemas.openxmlformats.org/officeDocument/2006/relationships/hyperlink" Target="https://owasp.org/" TargetMode="External"/><Relationship Id="rId1" Type="http://schemas.openxmlformats.org/officeDocument/2006/relationships/slideLayout" Target="../slideLayouts/slideLayout30.xml"/><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40.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1.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2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1.xml"/></Relationships>
</file>

<file path=ppt/slides/_rels/slide3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1.xml"/></Relationships>
</file>

<file path=ppt/slides/_rels/slide3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7.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hyperlink" Target="https://github.com/honk-ci" TargetMode="External"/><Relationship Id="rId1" Type="http://schemas.openxmlformats.org/officeDocument/2006/relationships/slideLayout" Target="../slideLayouts/slideLayout41.xml"/></Relationships>
</file>

<file path=ppt/slides/_rels/slide3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4.jpeg"/><Relationship Id="rId1" Type="http://schemas.openxmlformats.org/officeDocument/2006/relationships/slideLayout" Target="../slideLayouts/slideLayout57.xml"/><Relationship Id="rId4" Type="http://schemas.openxmlformats.org/officeDocument/2006/relationships/image" Target="../media/image35.png"/></Relationships>
</file>

<file path=ppt/slides/_rels/slide39.xml.rels><?xml version="1.0" encoding="UTF-8" standalone="yes"?>
<Relationships xmlns="http://schemas.openxmlformats.org/package/2006/relationships"><Relationship Id="rId2" Type="http://schemas.openxmlformats.org/officeDocument/2006/relationships/hyperlink" Target="https://media.defense.gov/2021/Jul/01/2002753896/-1/-1/1/CSA_GRU_GLOBAL_BRUTE_FORCE_CAMPAIGN_UOO158036-21.PDF" TargetMode="External"/><Relationship Id="rId1" Type="http://schemas.openxmlformats.org/officeDocument/2006/relationships/slideLayout" Target="../slideLayouts/slideLayout41.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hyperlink" Target="http://creative-commons-images.com/handwriting/a/agenda.html" TargetMode="External"/></Relationships>
</file>

<file path=ppt/slides/_rels/slide40.xml.rels><?xml version="1.0" encoding="UTF-8" standalone="yes"?>
<Relationships xmlns="http://schemas.openxmlformats.org/package/2006/relationships"><Relationship Id="rId2" Type="http://schemas.openxmlformats.org/officeDocument/2006/relationships/hyperlink" Target="https://blog.aquasec.com/container-vulnerability-dzmlt-dynamic-container-analysis" TargetMode="External"/><Relationship Id="rId1" Type="http://schemas.openxmlformats.org/officeDocument/2006/relationships/slideLayout" Target="../slideLayouts/slideLayout4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42.xml.rels><?xml version="1.0" encoding="UTF-8" standalone="yes"?>
<Relationships xmlns="http://schemas.openxmlformats.org/package/2006/relationships"><Relationship Id="rId8" Type="http://schemas.openxmlformats.org/officeDocument/2006/relationships/hyperlink" Target="https://medium.com/google-cloud/kubernetes-101-pods-nodes-containers-and-clusters-c1509e409e16" TargetMode="External"/><Relationship Id="rId3" Type="http://schemas.openxmlformats.org/officeDocument/2006/relationships/hyperlink" Target="https://docs.docker.com/engine/examples/dotnetcore/" TargetMode="External"/><Relationship Id="rId7" Type="http://schemas.openxmlformats.org/officeDocument/2006/relationships/hyperlink" Target="https://kubernetes.io/docs/concepts/overview/what-is-kubernetes/" TargetMode="External"/><Relationship Id="rId2" Type="http://schemas.openxmlformats.org/officeDocument/2006/relationships/hyperlink" Target="https://docs.docker.com/get-started/overview/" TargetMode="External"/><Relationship Id="rId1" Type="http://schemas.openxmlformats.org/officeDocument/2006/relationships/slideLayout" Target="../slideLayouts/slideLayout41.xml"/><Relationship Id="rId6" Type="http://schemas.openxmlformats.org/officeDocument/2006/relationships/hyperlink" Target="https://kubernetes.io/docs/tutorials/kubernetes-basics/" TargetMode="External"/><Relationship Id="rId5" Type="http://schemas.openxmlformats.org/officeDocument/2006/relationships/hyperlink" Target="https://kubernetes.io/docs/reference/kubectl/cheatsheet/" TargetMode="External"/><Relationship Id="rId4" Type="http://schemas.openxmlformats.org/officeDocument/2006/relationships/hyperlink" Target="https://docs.docker.com/engine/security/" TargetMode="External"/><Relationship Id="rId9" Type="http://schemas.openxmlformats.org/officeDocument/2006/relationships/hyperlink" Target="https://media.defense.gov/2021/Aug/03/2002820425/-1/-1/1/CTR_KUBERNETES%20HARDENING%20GUIDANCE.PDF"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pixabay.com/en/question-mark-pear-think-idea-2010011/" TargetMode="External"/><Relationship Id="rId2" Type="http://schemas.openxmlformats.org/officeDocument/2006/relationships/image" Target="../media/image36.jpeg"/><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0.xml"/><Relationship Id="rId1" Type="http://schemas.openxmlformats.org/officeDocument/2006/relationships/slideLayout" Target="../slideLayouts/slideLayout10.xml"/><Relationship Id="rId4" Type="http://schemas.openxmlformats.org/officeDocument/2006/relationships/image" Target="../media/image38.pn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36.xml"/><Relationship Id="rId5" Type="http://schemas.openxmlformats.org/officeDocument/2006/relationships/image" Target="../media/image10.jpe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36.xml"/><Relationship Id="rId5" Type="http://schemas.openxmlformats.org/officeDocument/2006/relationships/image" Target="../media/image12.png"/><Relationship Id="rId4" Type="http://schemas.openxmlformats.org/officeDocument/2006/relationships/hyperlink" Target="http://www.security-insider.de/was-ist-single-sign-on-sso-a-631479/" TargetMode="Externa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30.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8.xml"/><Relationship Id="rId1" Type="http://schemas.openxmlformats.org/officeDocument/2006/relationships/slideLayout" Target="../slideLayouts/slideLayout30.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0.xml"/><Relationship Id="rId6" Type="http://schemas.openxmlformats.org/officeDocument/2006/relationships/comments" Target="../comments/comment2.xml"/><Relationship Id="rId5" Type="http://schemas.openxmlformats.org/officeDocument/2006/relationships/image" Target="../media/image15.png"/><Relationship Id="rId4" Type="http://schemas.openxmlformats.org/officeDocument/2006/relationships/image" Target="../media/image1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2C4BFA1-2075-4901-9E24-E41D1FDD51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9" name="Oval 5">
              <a:extLst>
                <a:ext uri="{FF2B5EF4-FFF2-40B4-BE49-F238E27FC236}">
                  <a16:creationId xmlns:a16="http://schemas.microsoft.com/office/drawing/2014/main" id="{985A7375-E3AF-4F5C-85AE-17E8832952C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10" name="Oval 9">
              <a:extLst>
                <a:ext uri="{FF2B5EF4-FFF2-40B4-BE49-F238E27FC236}">
                  <a16:creationId xmlns:a16="http://schemas.microsoft.com/office/drawing/2014/main" id="{F0307F65-8304-4FA8-A841-D4D7625411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1" name="Oval 5">
              <a:extLst>
                <a:ext uri="{FF2B5EF4-FFF2-40B4-BE49-F238E27FC236}">
                  <a16:creationId xmlns:a16="http://schemas.microsoft.com/office/drawing/2014/main" id="{C8B8394C-136F-4E05-A002-D93A5E79CD5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p:nvSpPr>
          <p:cNvPr id="3" name="Subtitle 2">
            <a:extLst>
              <a:ext uri="{FF2B5EF4-FFF2-40B4-BE49-F238E27FC236}">
                <a16:creationId xmlns:a16="http://schemas.microsoft.com/office/drawing/2014/main" id="{1BF5460C-56E7-3E48-B128-B43921691F94}"/>
              </a:ext>
            </a:extLst>
          </p:cNvPr>
          <p:cNvSpPr>
            <a:spLocks noGrp="1"/>
          </p:cNvSpPr>
          <p:nvPr>
            <p:ph type="subTitle" idx="1"/>
          </p:nvPr>
        </p:nvSpPr>
        <p:spPr>
          <a:xfrm>
            <a:off x="1524000" y="4495800"/>
            <a:ext cx="9144000" cy="762000"/>
          </a:xfrm>
        </p:spPr>
        <p:txBody>
          <a:bodyPr>
            <a:normAutofit/>
          </a:bodyPr>
          <a:lstStyle/>
          <a:p>
            <a:r>
              <a:rPr lang="en-US" sz="1800"/>
              <a:t>2</a:t>
            </a:r>
            <a:r>
              <a:rPr lang="en-US" sz="1800" baseline="30000"/>
              <a:t>nd</a:t>
            </a:r>
            <a:r>
              <a:rPr lang="en-US" sz="1800"/>
              <a:t> Meeting – August 11</a:t>
            </a:r>
            <a:r>
              <a:rPr lang="en-US" sz="1800" baseline="30000"/>
              <a:t>th</a:t>
            </a:r>
            <a:r>
              <a:rPr lang="en-US" sz="1800"/>
              <a:t>, 2021</a:t>
            </a:r>
          </a:p>
        </p:txBody>
      </p:sp>
      <p:sp>
        <p:nvSpPr>
          <p:cNvPr id="13" name="Rectangle 12">
            <a:extLst>
              <a:ext uri="{FF2B5EF4-FFF2-40B4-BE49-F238E27FC236}">
                <a16:creationId xmlns:a16="http://schemas.microsoft.com/office/drawing/2014/main" id="{053FB2EE-284F-4C87-AB3D-BBF87A9FA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4600"/>
            <a:ext cx="12192000"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64343A9-163B-6C43-9D77-07ACE8E6154C}"/>
              </a:ext>
            </a:extLst>
          </p:cNvPr>
          <p:cNvSpPr>
            <a:spLocks noGrp="1"/>
          </p:cNvSpPr>
          <p:nvPr>
            <p:ph type="ctrTitle"/>
          </p:nvPr>
        </p:nvSpPr>
        <p:spPr>
          <a:xfrm>
            <a:off x="1524000" y="2776538"/>
            <a:ext cx="9144000" cy="1381188"/>
          </a:xfrm>
        </p:spPr>
        <p:txBody>
          <a:bodyPr anchor="ctr">
            <a:normAutofit fontScale="90000"/>
          </a:bodyPr>
          <a:lstStyle/>
          <a:p>
            <a:r>
              <a:rPr lang="en-US" sz="4800" b="1">
                <a:solidFill>
                  <a:schemeClr val="bg2"/>
                </a:solidFill>
              </a:rPr>
              <a:t>InfoSec Technical Champions Meeting</a:t>
            </a:r>
          </a:p>
        </p:txBody>
      </p:sp>
      <p:sp>
        <p:nvSpPr>
          <p:cNvPr id="12" name="Title 1">
            <a:extLst>
              <a:ext uri="{FF2B5EF4-FFF2-40B4-BE49-F238E27FC236}">
                <a16:creationId xmlns:a16="http://schemas.microsoft.com/office/drawing/2014/main" id="{FB2353DD-776F-4F2A-B7BC-750CB1894EA2}"/>
              </a:ext>
            </a:extLst>
          </p:cNvPr>
          <p:cNvSpPr txBox="1">
            <a:spLocks/>
          </p:cNvSpPr>
          <p:nvPr/>
        </p:nvSpPr>
        <p:spPr>
          <a:xfrm>
            <a:off x="1155481" y="870828"/>
            <a:ext cx="10058400" cy="1458098"/>
          </a:xfrm>
          <a:prstGeom prst="rect">
            <a:avLst/>
          </a:prstGeom>
        </p:spPr>
        <p:txBody>
          <a:bodyPr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0" normalizeH="0" baseline="0" noProof="0">
                <a:ln>
                  <a:noFill/>
                </a:ln>
                <a:solidFill>
                  <a:prstClr val="white"/>
                </a:solidFill>
                <a:effectLst/>
                <a:uLnTx/>
                <a:uFillTx/>
                <a:latin typeface="Calibri" panose="020F0502020204030204"/>
                <a:ea typeface="+mj-ea"/>
                <a:cs typeface="+mj-cs"/>
              </a:rPr>
              <a:t>The Meeting Will Start Soon</a:t>
            </a:r>
          </a:p>
        </p:txBody>
      </p:sp>
    </p:spTree>
    <p:extLst>
      <p:ext uri="{BB962C8B-B14F-4D97-AF65-F5344CB8AC3E}">
        <p14:creationId xmlns:p14="http://schemas.microsoft.com/office/powerpoint/2010/main" val="272755246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E53FF9-A225-44E4-9619-EEB5D1F6CC5F}"/>
              </a:ext>
            </a:extLst>
          </p:cNvPr>
          <p:cNvSpPr>
            <a:spLocks noGrp="1"/>
          </p:cNvSpPr>
          <p:nvPr>
            <p:ph type="title"/>
          </p:nvPr>
        </p:nvSpPr>
        <p:spPr>
          <a:xfrm>
            <a:off x="466722" y="586855"/>
            <a:ext cx="3201366" cy="3387497"/>
          </a:xfrm>
        </p:spPr>
        <p:txBody>
          <a:bodyPr vert="horz" lIns="91440" tIns="45720" rIns="91440" bIns="45720" rtlCol="0" anchor="b">
            <a:normAutofit/>
          </a:bodyPr>
          <a:lstStyle/>
          <a:p>
            <a:pPr algn="r"/>
            <a:r>
              <a:rPr lang="en-US" sz="4000" b="1" kern="1200">
                <a:solidFill>
                  <a:srgbClr val="FFFFFF"/>
                </a:solidFill>
                <a:latin typeface="+mj-lt"/>
                <a:ea typeface="+mj-ea"/>
                <a:cs typeface="+mj-cs"/>
              </a:rPr>
              <a:t>Securing an API key</a:t>
            </a:r>
            <a:r>
              <a:rPr lang="en-US" sz="4000" b="1">
                <a:solidFill>
                  <a:srgbClr val="FFFFFF"/>
                </a:solidFill>
              </a:rPr>
              <a:t>: </a:t>
            </a:r>
            <a:br>
              <a:rPr lang="en-US" sz="4000" b="1">
                <a:solidFill>
                  <a:srgbClr val="FFFFFF"/>
                </a:solidFill>
              </a:rPr>
            </a:br>
            <a:r>
              <a:rPr lang="en-US" sz="4000" b="1">
                <a:solidFill>
                  <a:srgbClr val="FFFFFF"/>
                </a:solidFill>
              </a:rPr>
              <a:t>Best Practices</a:t>
            </a:r>
            <a:endParaRPr lang="en-US" sz="4000" kern="1200">
              <a:solidFill>
                <a:srgbClr val="FFFFFF"/>
              </a:solidFill>
              <a:latin typeface="+mj-lt"/>
              <a:ea typeface="+mj-ea"/>
              <a:cs typeface="+mj-cs"/>
            </a:endParaRPr>
          </a:p>
        </p:txBody>
      </p:sp>
      <p:sp>
        <p:nvSpPr>
          <p:cNvPr id="4" name="TextBox 3">
            <a:extLst>
              <a:ext uri="{FF2B5EF4-FFF2-40B4-BE49-F238E27FC236}">
                <a16:creationId xmlns:a16="http://schemas.microsoft.com/office/drawing/2014/main" id="{61DF337F-F75A-4BBD-8C40-60AE062CDC02}"/>
              </a:ext>
            </a:extLst>
          </p:cNvPr>
          <p:cNvSpPr txBox="1"/>
          <p:nvPr/>
        </p:nvSpPr>
        <p:spPr>
          <a:xfrm>
            <a:off x="4048260" y="-27853"/>
            <a:ext cx="8088753" cy="685367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endParaRPr lang="en-US" sz="1400" b="1"/>
          </a:p>
          <a:p>
            <a:pPr indent="-228600">
              <a:lnSpc>
                <a:spcPct val="90000"/>
              </a:lnSpc>
              <a:spcAft>
                <a:spcPts val="600"/>
              </a:spcAft>
              <a:buFont typeface="Arial" panose="020B0604020202020204" pitchFamily="34" charset="0"/>
              <a:buChar char="•"/>
            </a:pPr>
            <a:endParaRPr lang="en-US" sz="1400">
              <a:cs typeface="Calibri"/>
            </a:endParaRPr>
          </a:p>
        </p:txBody>
      </p:sp>
      <p:sp>
        <p:nvSpPr>
          <p:cNvPr id="3" name="Slide Number Placeholder 2">
            <a:extLst>
              <a:ext uri="{FF2B5EF4-FFF2-40B4-BE49-F238E27FC236}">
                <a16:creationId xmlns:a16="http://schemas.microsoft.com/office/drawing/2014/main" id="{1F8BBE6F-9AAF-4F77-B7B6-65605B059711}"/>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10</a:t>
            </a:fld>
            <a:endParaRPr lang="en-US" sz="1100">
              <a:solidFill>
                <a:schemeClr val="tx1">
                  <a:lumMod val="50000"/>
                  <a:lumOff val="50000"/>
                </a:schemeClr>
              </a:solidFill>
            </a:endParaRPr>
          </a:p>
        </p:txBody>
      </p:sp>
      <p:sp>
        <p:nvSpPr>
          <p:cNvPr id="6" name="TextBox 5">
            <a:extLst>
              <a:ext uri="{FF2B5EF4-FFF2-40B4-BE49-F238E27FC236}">
                <a16:creationId xmlns:a16="http://schemas.microsoft.com/office/drawing/2014/main" id="{92962127-AD76-40EB-AD52-077DAA5E86A7}"/>
              </a:ext>
            </a:extLst>
          </p:cNvPr>
          <p:cNvSpPr txBox="1"/>
          <p:nvPr/>
        </p:nvSpPr>
        <p:spPr>
          <a:xfrm>
            <a:off x="4265201" y="276461"/>
            <a:ext cx="7785570" cy="649408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3200">
                <a:cs typeface="Calibri"/>
              </a:rPr>
              <a:t>Secured at rest and in transit</a:t>
            </a:r>
          </a:p>
          <a:p>
            <a:pPr marL="285750" indent="-285750">
              <a:buFont typeface="Arial"/>
              <a:buChar char="•"/>
            </a:pPr>
            <a:endParaRPr lang="en-US" sz="3200">
              <a:cs typeface="Calibri"/>
            </a:endParaRPr>
          </a:p>
          <a:p>
            <a:pPr marL="285750" indent="-285750">
              <a:buFont typeface="Arial"/>
              <a:buChar char="•"/>
            </a:pPr>
            <a:r>
              <a:rPr lang="en-US" sz="3200">
                <a:cs typeface="Calibri"/>
              </a:rPr>
              <a:t>API keys are not embedded in code, files, or source code</a:t>
            </a:r>
          </a:p>
          <a:p>
            <a:pPr marL="285750" indent="-285750">
              <a:buFont typeface="Arial"/>
              <a:buChar char="•"/>
            </a:pPr>
            <a:endParaRPr lang="en-US" sz="3200">
              <a:cs typeface="Calibri"/>
            </a:endParaRPr>
          </a:p>
          <a:p>
            <a:pPr marL="285750" indent="-285750">
              <a:buFont typeface="Arial"/>
              <a:buChar char="•"/>
            </a:pPr>
            <a:r>
              <a:rPr lang="en-US" sz="3200">
                <a:cs typeface="Calibri"/>
              </a:rPr>
              <a:t>Setup API key restrictions</a:t>
            </a:r>
          </a:p>
          <a:p>
            <a:pPr marL="285750" indent="-285750">
              <a:buFont typeface="Arial"/>
              <a:buChar char="•"/>
            </a:pPr>
            <a:endParaRPr lang="en-US" sz="3200">
              <a:cs typeface="Calibri"/>
            </a:endParaRPr>
          </a:p>
          <a:p>
            <a:pPr marL="285750" indent="-285750">
              <a:buFont typeface="Arial"/>
              <a:buChar char="•"/>
            </a:pPr>
            <a:r>
              <a:rPr lang="en-US" sz="3200">
                <a:cs typeface="Calibri"/>
              </a:rPr>
              <a:t>Delete unused API keys</a:t>
            </a:r>
          </a:p>
          <a:p>
            <a:pPr marL="285750" indent="-285750">
              <a:buFont typeface="Arial"/>
              <a:buChar char="•"/>
            </a:pPr>
            <a:endParaRPr lang="en-US" sz="3200">
              <a:cs typeface="Calibri"/>
            </a:endParaRPr>
          </a:p>
          <a:p>
            <a:pPr marL="285750" indent="-285750">
              <a:buFont typeface="Arial"/>
              <a:buChar char="•"/>
            </a:pPr>
            <a:r>
              <a:rPr lang="en-US" sz="3200">
                <a:cs typeface="Calibri"/>
              </a:rPr>
              <a:t>Rotate your API keys</a:t>
            </a:r>
          </a:p>
          <a:p>
            <a:pPr marL="285750" indent="-285750">
              <a:buFont typeface="Arial"/>
              <a:buChar char="•"/>
            </a:pPr>
            <a:endParaRPr lang="en-US" sz="3200">
              <a:cs typeface="Calibri"/>
            </a:endParaRPr>
          </a:p>
          <a:p>
            <a:pPr marL="285750" indent="-285750">
              <a:buFont typeface="Arial"/>
              <a:buChar char="•"/>
            </a:pPr>
            <a:r>
              <a:rPr lang="en-US" sz="3200">
                <a:cs typeface="Calibri"/>
              </a:rPr>
              <a:t>Review your code / security vectors, especially before release to PROD</a:t>
            </a:r>
          </a:p>
        </p:txBody>
      </p:sp>
    </p:spTree>
    <p:extLst>
      <p:ext uri="{BB962C8B-B14F-4D97-AF65-F5344CB8AC3E}">
        <p14:creationId xmlns:p14="http://schemas.microsoft.com/office/powerpoint/2010/main" val="1747903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9081ED1-FF3D-4E38-86C3-1B50FFB5392F}"/>
              </a:ext>
            </a:extLst>
          </p:cNvPr>
          <p:cNvSpPr>
            <a:spLocks noGrp="1"/>
          </p:cNvSpPr>
          <p:nvPr>
            <p:ph type="title"/>
          </p:nvPr>
        </p:nvSpPr>
        <p:spPr>
          <a:xfrm>
            <a:off x="10136" y="2510046"/>
            <a:ext cx="4010397" cy="3328966"/>
          </a:xfrm>
        </p:spPr>
        <p:txBody>
          <a:bodyPr vert="horz" lIns="91440" tIns="45720" rIns="91440" bIns="45720" rtlCol="0" anchor="t">
            <a:normAutofit/>
          </a:bodyPr>
          <a:lstStyle/>
          <a:p>
            <a:r>
              <a:rPr lang="en-US" sz="3200" kern="1200">
                <a:solidFill>
                  <a:srgbClr val="FFFFFF"/>
                </a:solidFill>
                <a:latin typeface="+mj-lt"/>
                <a:ea typeface="+mj-ea"/>
                <a:cs typeface="+mj-cs"/>
              </a:rPr>
              <a:t>Keep </a:t>
            </a:r>
            <a:r>
              <a:rPr lang="en-US" sz="3200">
                <a:solidFill>
                  <a:srgbClr val="FFFFFF"/>
                </a:solidFill>
              </a:rPr>
              <a:t>Secrets</a:t>
            </a:r>
            <a:r>
              <a:rPr lang="en-US" sz="3200" kern="1200">
                <a:solidFill>
                  <a:srgbClr val="FFFFFF"/>
                </a:solidFill>
                <a:latin typeface="+mj-lt"/>
                <a:ea typeface="+mj-ea"/>
                <a:cs typeface="+mj-cs"/>
              </a:rPr>
              <a:t> out of </a:t>
            </a:r>
            <a:r>
              <a:rPr lang="en-US" sz="3200">
                <a:solidFill>
                  <a:srgbClr val="FFFFFF"/>
                </a:solidFill>
              </a:rPr>
              <a:t>SDLC Channels </a:t>
            </a:r>
            <a:br>
              <a:rPr lang="en-US" sz="3200">
                <a:solidFill>
                  <a:srgbClr val="FFFFFF"/>
                </a:solidFill>
              </a:rPr>
            </a:br>
            <a:r>
              <a:rPr lang="en-US" sz="3200">
                <a:solidFill>
                  <a:srgbClr val="FFFFFF"/>
                </a:solidFill>
              </a:rPr>
              <a:t>and Pipelines</a:t>
            </a:r>
            <a:r>
              <a:rPr lang="en-US" sz="3200" kern="1200">
                <a:solidFill>
                  <a:srgbClr val="FFFFFF"/>
                </a:solidFill>
                <a:latin typeface="+mj-lt"/>
                <a:ea typeface="+mj-ea"/>
                <a:cs typeface="+mj-cs"/>
              </a:rPr>
              <a:t>:</a:t>
            </a:r>
            <a:br>
              <a:rPr lang="en-US" sz="3200" kern="1200"/>
            </a:br>
            <a:r>
              <a:rPr lang="en-US" sz="3200">
                <a:solidFill>
                  <a:srgbClr val="FFFFFF"/>
                </a:solidFill>
              </a:rPr>
              <a:t>Protect</a:t>
            </a:r>
            <a:r>
              <a:rPr lang="en-US" sz="3200" kern="1200">
                <a:solidFill>
                  <a:srgbClr val="FFFFFF"/>
                </a:solidFill>
                <a:latin typeface="+mj-lt"/>
                <a:ea typeface="+mj-ea"/>
                <a:cs typeface="+mj-cs"/>
              </a:rPr>
              <a:t> our API Keys</a:t>
            </a:r>
            <a:br>
              <a:rPr lang="en-US" sz="3200">
                <a:solidFill>
                  <a:srgbClr val="FFFFFF"/>
                </a:solidFill>
              </a:rPr>
            </a:br>
            <a:r>
              <a:rPr lang="en-US" sz="3200">
                <a:solidFill>
                  <a:srgbClr val="FFFFFF"/>
                </a:solidFill>
                <a:cs typeface="Calibri Light"/>
              </a:rPr>
              <a:t>(HMAC)</a:t>
            </a:r>
            <a:endParaRPr lang="en-US" sz="3200" kern="1200">
              <a:solidFill>
                <a:srgbClr val="FFFFFF"/>
              </a:solidFill>
              <a:latin typeface="+mj-lt"/>
              <a:cs typeface="Calibri Light"/>
            </a:endParaRPr>
          </a:p>
        </p:txBody>
      </p:sp>
      <p:pic>
        <p:nvPicPr>
          <p:cNvPr id="4" name="Picture 4" descr="Thank you Mario: But our API key is in another castle">
            <a:extLst>
              <a:ext uri="{FF2B5EF4-FFF2-40B4-BE49-F238E27FC236}">
                <a16:creationId xmlns:a16="http://schemas.microsoft.com/office/drawing/2014/main" id="{8B83D66E-E6E8-4FFF-8F70-377A30C55AD7}"/>
              </a:ext>
            </a:extLst>
          </p:cNvPr>
          <p:cNvPicPr>
            <a:picLocks noChangeAspect="1"/>
          </p:cNvPicPr>
          <p:nvPr/>
        </p:nvPicPr>
        <p:blipFill>
          <a:blip r:embed="rId3"/>
          <a:stretch>
            <a:fillRect/>
          </a:stretch>
        </p:blipFill>
        <p:spPr>
          <a:xfrm>
            <a:off x="4041466" y="4437"/>
            <a:ext cx="8646265" cy="6830311"/>
          </a:xfrm>
          <a:prstGeom prst="rect">
            <a:avLst/>
          </a:prstGeom>
        </p:spPr>
      </p:pic>
      <p:sp>
        <p:nvSpPr>
          <p:cNvPr id="3" name="Slide Number Placeholder 2">
            <a:extLst>
              <a:ext uri="{FF2B5EF4-FFF2-40B4-BE49-F238E27FC236}">
                <a16:creationId xmlns:a16="http://schemas.microsoft.com/office/drawing/2014/main" id="{BA101A8C-88AF-4BFD-96D3-A134948D05AF}"/>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11</a:t>
            </a:fld>
            <a:endParaRPr lang="en-US" sz="1100">
              <a:solidFill>
                <a:schemeClr val="tx1">
                  <a:lumMod val="50000"/>
                  <a:lumOff val="50000"/>
                </a:schemeClr>
              </a:solidFill>
            </a:endParaRPr>
          </a:p>
        </p:txBody>
      </p:sp>
    </p:spTree>
    <p:extLst>
      <p:ext uri="{BB962C8B-B14F-4D97-AF65-F5344CB8AC3E}">
        <p14:creationId xmlns:p14="http://schemas.microsoft.com/office/powerpoint/2010/main" val="3435100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FBCA91-0FBA-42A9-B36B-092C8900006A}"/>
              </a:ext>
            </a:extLst>
          </p:cNvPr>
          <p:cNvSpPr>
            <a:spLocks noGrp="1"/>
          </p:cNvSpPr>
          <p:nvPr>
            <p:ph type="title"/>
          </p:nvPr>
        </p:nvSpPr>
        <p:spPr>
          <a:xfrm>
            <a:off x="466722" y="586855"/>
            <a:ext cx="3201366" cy="3387497"/>
          </a:xfrm>
        </p:spPr>
        <p:txBody>
          <a:bodyPr vert="horz" lIns="91440" tIns="45720" rIns="91440" bIns="45720" rtlCol="0" anchor="b">
            <a:normAutofit/>
          </a:bodyPr>
          <a:lstStyle/>
          <a:p>
            <a:pPr algn="r"/>
            <a:r>
              <a:rPr lang="en-US" sz="4000" kern="1200">
                <a:solidFill>
                  <a:srgbClr val="FFFFFF"/>
                </a:solidFill>
                <a:latin typeface="+mj-lt"/>
                <a:ea typeface="+mj-ea"/>
                <a:cs typeface="+mj-cs"/>
              </a:rPr>
              <a:t>HMAC Example</a:t>
            </a:r>
          </a:p>
        </p:txBody>
      </p:sp>
      <p:sp>
        <p:nvSpPr>
          <p:cNvPr id="4" name="TextBox 3">
            <a:extLst>
              <a:ext uri="{FF2B5EF4-FFF2-40B4-BE49-F238E27FC236}">
                <a16:creationId xmlns:a16="http://schemas.microsoft.com/office/drawing/2014/main" id="{CBB1DDF8-4E4E-45B7-916E-9BCD0982A046}"/>
              </a:ext>
            </a:extLst>
          </p:cNvPr>
          <p:cNvSpPr txBox="1"/>
          <p:nvPr/>
        </p:nvSpPr>
        <p:spPr>
          <a:xfrm>
            <a:off x="4036098" y="-9038"/>
            <a:ext cx="8114710" cy="55071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Aft>
                <a:spcPts val="600"/>
              </a:spcAft>
            </a:pPr>
            <a:r>
              <a:rPr lang="en-US" sz="2000"/>
              <a:t>The following pseudocode demonstrates how HMAC may be implemented:</a:t>
            </a:r>
            <a:endParaRPr lang="en-US">
              <a:cs typeface="Calibri"/>
            </a:endParaRPr>
          </a:p>
        </p:txBody>
      </p:sp>
      <p:pic>
        <p:nvPicPr>
          <p:cNvPr id="6" name="Picture 6" descr="Text, letter&#10;&#10;Description automatically generated">
            <a:extLst>
              <a:ext uri="{FF2B5EF4-FFF2-40B4-BE49-F238E27FC236}">
                <a16:creationId xmlns:a16="http://schemas.microsoft.com/office/drawing/2014/main" id="{E2EF5A4B-29FF-464C-A9C4-E2402ECAFF2F}"/>
              </a:ext>
            </a:extLst>
          </p:cNvPr>
          <p:cNvPicPr>
            <a:picLocks noChangeAspect="1"/>
          </p:cNvPicPr>
          <p:nvPr/>
        </p:nvPicPr>
        <p:blipFill>
          <a:blip r:embed="rId3"/>
          <a:stretch>
            <a:fillRect/>
          </a:stretch>
        </p:blipFill>
        <p:spPr>
          <a:xfrm>
            <a:off x="4036096" y="567531"/>
            <a:ext cx="8140737" cy="3580523"/>
          </a:xfrm>
          <a:prstGeom prst="rect">
            <a:avLst/>
          </a:prstGeom>
        </p:spPr>
      </p:pic>
      <p:sp>
        <p:nvSpPr>
          <p:cNvPr id="3" name="Slide Number Placeholder 2">
            <a:extLst>
              <a:ext uri="{FF2B5EF4-FFF2-40B4-BE49-F238E27FC236}">
                <a16:creationId xmlns:a16="http://schemas.microsoft.com/office/drawing/2014/main" id="{5D250F76-F716-495F-9944-2DAF517E8E01}"/>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12</a:t>
            </a:fld>
            <a:endParaRPr lang="en-US" sz="1100">
              <a:solidFill>
                <a:schemeClr val="tx1">
                  <a:lumMod val="50000"/>
                  <a:lumOff val="50000"/>
                </a:schemeClr>
              </a:solidFill>
            </a:endParaRPr>
          </a:p>
        </p:txBody>
      </p:sp>
      <p:sp>
        <p:nvSpPr>
          <p:cNvPr id="7" name="TextBox 6">
            <a:extLst>
              <a:ext uri="{FF2B5EF4-FFF2-40B4-BE49-F238E27FC236}">
                <a16:creationId xmlns:a16="http://schemas.microsoft.com/office/drawing/2014/main" id="{0EB8880B-51D8-4C56-9109-9A9747212E6D}"/>
              </a:ext>
            </a:extLst>
          </p:cNvPr>
          <p:cNvSpPr txBox="1"/>
          <p:nvPr/>
        </p:nvSpPr>
        <p:spPr>
          <a:xfrm>
            <a:off x="4159957" y="4244623"/>
            <a:ext cx="8020754"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u="sng">
                <a:cs typeface="Calibri"/>
              </a:rPr>
              <a:t>Examples:</a:t>
            </a:r>
            <a:endParaRPr lang="en-US" b="1" u="sng"/>
          </a:p>
          <a:p>
            <a:r>
              <a:rPr lang="en-US"/>
              <a:t>- HMAC_MD5("key", "The quick brown fox jumps over the lazy dog") = 80070713463e7749b90c2dc24911e275 </a:t>
            </a:r>
          </a:p>
          <a:p>
            <a:endParaRPr lang="en-US"/>
          </a:p>
          <a:p>
            <a:r>
              <a:rPr lang="en-US"/>
              <a:t>- HMAC_SHA1("key", "The quick brown fox jumps over the lazy dog") = de7c9b85b8b78aa6bc8a7a36f70a90701c9db4d9 </a:t>
            </a:r>
          </a:p>
          <a:p>
            <a:endParaRPr lang="en-US"/>
          </a:p>
          <a:p>
            <a:r>
              <a:rPr lang="en-US"/>
              <a:t>- HMAC_SHA256("key", "The quick brown fox jumps over the lazy dog") = f7bc83f430538424b13298e6aa6fb143ef4d59a14946175997479dbc2d1a3cd8</a:t>
            </a:r>
            <a:endParaRPr lang="en-US">
              <a:cs typeface="Calibri"/>
            </a:endParaRPr>
          </a:p>
        </p:txBody>
      </p:sp>
    </p:spTree>
    <p:extLst>
      <p:ext uri="{BB962C8B-B14F-4D97-AF65-F5344CB8AC3E}">
        <p14:creationId xmlns:p14="http://schemas.microsoft.com/office/powerpoint/2010/main" val="2060543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D19C63-9B80-47CB-BB08-B5EF290A68B8}"/>
              </a:ext>
            </a:extLst>
          </p:cNvPr>
          <p:cNvSpPr>
            <a:spLocks noGrp="1"/>
          </p:cNvSpPr>
          <p:nvPr>
            <p:ph type="title"/>
          </p:nvPr>
        </p:nvSpPr>
        <p:spPr>
          <a:xfrm>
            <a:off x="466722" y="586855"/>
            <a:ext cx="3201366" cy="3387497"/>
          </a:xfrm>
        </p:spPr>
        <p:txBody>
          <a:bodyPr vert="horz" lIns="91440" tIns="45720" rIns="91440" bIns="45720" rtlCol="0" anchor="b">
            <a:normAutofit/>
          </a:bodyPr>
          <a:lstStyle/>
          <a:p>
            <a:pPr algn="r"/>
            <a:r>
              <a:rPr lang="en-US" sz="4000" kern="1200">
                <a:solidFill>
                  <a:srgbClr val="FFFFFF"/>
                </a:solidFill>
                <a:latin typeface="+mj-lt"/>
                <a:ea typeface="+mj-ea"/>
                <a:cs typeface="+mj-cs"/>
              </a:rPr>
              <a:t>InfoSec Guidance</a:t>
            </a:r>
          </a:p>
        </p:txBody>
      </p:sp>
      <p:sp>
        <p:nvSpPr>
          <p:cNvPr id="4" name="TextBox 3">
            <a:extLst>
              <a:ext uri="{FF2B5EF4-FFF2-40B4-BE49-F238E27FC236}">
                <a16:creationId xmlns:a16="http://schemas.microsoft.com/office/drawing/2014/main" id="{82E230EC-29EE-424F-A9B4-10ED51E0BBCE}"/>
              </a:ext>
            </a:extLst>
          </p:cNvPr>
          <p:cNvSpPr txBox="1"/>
          <p:nvPr/>
        </p:nvSpPr>
        <p:spPr>
          <a:xfrm>
            <a:off x="4208185" y="649480"/>
            <a:ext cx="7815939" cy="5546047"/>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Aft>
                <a:spcPts val="600"/>
              </a:spcAft>
            </a:pPr>
            <a:r>
              <a:rPr lang="en-US" sz="2800" b="1"/>
              <a:t>Encryption to Protect Sensitive Information </a:t>
            </a:r>
            <a:endParaRPr lang="en-US" sz="2800">
              <a:cs typeface="Calibri" panose="020F0502020204030204"/>
            </a:endParaRPr>
          </a:p>
          <a:p>
            <a:pPr indent="-228600">
              <a:lnSpc>
                <a:spcPct val="90000"/>
              </a:lnSpc>
              <a:spcAft>
                <a:spcPts val="600"/>
              </a:spcAft>
              <a:buFont typeface="Arial" panose="020B0604020202020204" pitchFamily="34" charset="0"/>
              <a:buChar char="•"/>
            </a:pPr>
            <a:r>
              <a:rPr lang="en-US" sz="2800"/>
              <a:t>Hashing</a:t>
            </a:r>
          </a:p>
          <a:p>
            <a:pPr indent="-228600">
              <a:lnSpc>
                <a:spcPct val="90000"/>
              </a:lnSpc>
              <a:spcAft>
                <a:spcPts val="600"/>
              </a:spcAft>
              <a:buFont typeface="Arial" panose="020B0604020202020204" pitchFamily="34" charset="0"/>
              <a:buChar char="•"/>
            </a:pPr>
            <a:endParaRPr lang="en-US" sz="2800"/>
          </a:p>
          <a:p>
            <a:pPr indent="-228600">
              <a:lnSpc>
                <a:spcPct val="90000"/>
              </a:lnSpc>
              <a:spcAft>
                <a:spcPts val="600"/>
              </a:spcAft>
              <a:buFont typeface="Arial" panose="020B0604020202020204" pitchFamily="34" charset="0"/>
              <a:buChar char="•"/>
            </a:pPr>
            <a:endParaRPr lang="en-US" sz="2800" b="1"/>
          </a:p>
          <a:p>
            <a:pPr>
              <a:lnSpc>
                <a:spcPct val="90000"/>
              </a:lnSpc>
              <a:spcAft>
                <a:spcPts val="600"/>
              </a:spcAft>
            </a:pPr>
            <a:r>
              <a:rPr lang="en-US" sz="2800" b="1"/>
              <a:t>Masking Sensitive Data</a:t>
            </a:r>
            <a:r>
              <a:rPr lang="en-US" sz="2800"/>
              <a:t> </a:t>
            </a:r>
            <a:endParaRPr lang="en-US" sz="2800">
              <a:cs typeface="Calibri" panose="020F0502020204030204"/>
            </a:endParaRPr>
          </a:p>
          <a:p>
            <a:pPr indent="-228600">
              <a:lnSpc>
                <a:spcPct val="90000"/>
              </a:lnSpc>
              <a:spcAft>
                <a:spcPts val="600"/>
              </a:spcAft>
              <a:buFont typeface="Arial" panose="020B0604020202020204" pitchFamily="34" charset="0"/>
              <a:buChar char="•"/>
            </a:pPr>
            <a:endParaRPr lang="en-US" sz="2800"/>
          </a:p>
          <a:p>
            <a:pPr indent="-228600">
              <a:lnSpc>
                <a:spcPct val="90000"/>
              </a:lnSpc>
              <a:spcAft>
                <a:spcPts val="600"/>
              </a:spcAft>
              <a:buFont typeface="Arial" panose="020B0604020202020204" pitchFamily="34" charset="0"/>
              <a:buChar char="•"/>
            </a:pPr>
            <a:r>
              <a:rPr lang="en-US" sz="2800"/>
              <a:t>Example: *****</a:t>
            </a:r>
          </a:p>
          <a:p>
            <a:pPr indent="-228600">
              <a:lnSpc>
                <a:spcPct val="90000"/>
              </a:lnSpc>
              <a:spcAft>
                <a:spcPts val="600"/>
              </a:spcAft>
              <a:buFont typeface="Arial" panose="020B0604020202020204" pitchFamily="34" charset="0"/>
              <a:buChar char="•"/>
            </a:pPr>
            <a:endParaRPr lang="en-US" sz="2800" b="1"/>
          </a:p>
          <a:p>
            <a:pPr indent="-228600">
              <a:lnSpc>
                <a:spcPct val="90000"/>
              </a:lnSpc>
              <a:spcAft>
                <a:spcPts val="600"/>
              </a:spcAft>
              <a:buFont typeface="Arial" panose="020B0604020202020204" pitchFamily="34" charset="0"/>
              <a:buChar char="•"/>
            </a:pPr>
            <a:endParaRPr lang="en-US" sz="2800"/>
          </a:p>
        </p:txBody>
      </p:sp>
      <p:sp>
        <p:nvSpPr>
          <p:cNvPr id="3" name="Slide Number Placeholder 2">
            <a:extLst>
              <a:ext uri="{FF2B5EF4-FFF2-40B4-BE49-F238E27FC236}">
                <a16:creationId xmlns:a16="http://schemas.microsoft.com/office/drawing/2014/main" id="{BDE2167E-3DEB-4DBA-8D32-5E0A676F8419}"/>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13</a:t>
            </a:fld>
            <a:endParaRPr lang="en-US" sz="1100">
              <a:solidFill>
                <a:schemeClr val="tx1">
                  <a:lumMod val="50000"/>
                  <a:lumOff val="50000"/>
                </a:schemeClr>
              </a:solidFill>
            </a:endParaRPr>
          </a:p>
        </p:txBody>
      </p:sp>
    </p:spTree>
    <p:extLst>
      <p:ext uri="{BB962C8B-B14F-4D97-AF65-F5344CB8AC3E}">
        <p14:creationId xmlns:p14="http://schemas.microsoft.com/office/powerpoint/2010/main" val="6626846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181DFC-3CC2-44C7-B39A-8F44B4829391}"/>
              </a:ext>
            </a:extLst>
          </p:cNvPr>
          <p:cNvSpPr>
            <a:spLocks noGrp="1"/>
          </p:cNvSpPr>
          <p:nvPr>
            <p:ph type="title"/>
          </p:nvPr>
        </p:nvSpPr>
        <p:spPr>
          <a:xfrm>
            <a:off x="466722" y="586855"/>
            <a:ext cx="3201366" cy="3387497"/>
          </a:xfrm>
        </p:spPr>
        <p:txBody>
          <a:bodyPr vert="horz" lIns="91440" tIns="45720" rIns="91440" bIns="45720" rtlCol="0" anchor="b">
            <a:normAutofit/>
          </a:bodyPr>
          <a:lstStyle/>
          <a:p>
            <a:pPr algn="r"/>
            <a:r>
              <a:rPr lang="en-US" sz="4000" kern="1200">
                <a:solidFill>
                  <a:srgbClr val="FFFFFF"/>
                </a:solidFill>
                <a:latin typeface="+mj-lt"/>
                <a:ea typeface="+mj-ea"/>
                <a:cs typeface="+mj-cs"/>
              </a:rPr>
              <a:t>InfoSec Guidance (Continued)</a:t>
            </a:r>
          </a:p>
        </p:txBody>
      </p:sp>
      <p:sp>
        <p:nvSpPr>
          <p:cNvPr id="4" name="TextBox 3">
            <a:extLst>
              <a:ext uri="{FF2B5EF4-FFF2-40B4-BE49-F238E27FC236}">
                <a16:creationId xmlns:a16="http://schemas.microsoft.com/office/drawing/2014/main" id="{1C0EDAF1-C0F0-4EE6-BE1D-C80578E80844}"/>
              </a:ext>
            </a:extLst>
          </p:cNvPr>
          <p:cNvSpPr txBox="1"/>
          <p:nvPr/>
        </p:nvSpPr>
        <p:spPr>
          <a:xfrm>
            <a:off x="4043953" y="-9038"/>
            <a:ext cx="8116182" cy="6834861"/>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Autofit/>
          </a:bodyPr>
          <a:lstStyle/>
          <a:p>
            <a:pPr>
              <a:lnSpc>
                <a:spcPct val="90000"/>
              </a:lnSpc>
              <a:spcAft>
                <a:spcPts val="600"/>
              </a:spcAft>
            </a:pPr>
            <a:endParaRPr lang="en-US" sz="2000">
              <a:cs typeface="Calibri"/>
            </a:endParaRPr>
          </a:p>
          <a:p>
            <a:pPr>
              <a:lnSpc>
                <a:spcPct val="90000"/>
              </a:lnSpc>
              <a:spcAft>
                <a:spcPts val="600"/>
              </a:spcAft>
            </a:pPr>
            <a:r>
              <a:rPr lang="en-US" sz="2000" b="1"/>
              <a:t>Encrypting Sensitive Information Prior to Internet Transmission </a:t>
            </a:r>
            <a:endParaRPr lang="en-US" sz="2000">
              <a:cs typeface="Calibri" panose="020F0502020204030204"/>
            </a:endParaRPr>
          </a:p>
          <a:p>
            <a:pPr>
              <a:lnSpc>
                <a:spcPct val="90000"/>
              </a:lnSpc>
              <a:spcAft>
                <a:spcPts val="600"/>
              </a:spcAft>
            </a:pPr>
            <a:r>
              <a:rPr lang="en-US" sz="2000"/>
              <a:t>Information classified as "Sensitive" must not be sent over the Internet</a:t>
            </a:r>
            <a:endParaRPr lang="en-US" sz="2000">
              <a:cs typeface="Calibri" panose="020F0502020204030204"/>
            </a:endParaRPr>
          </a:p>
          <a:p>
            <a:pPr indent="-228600">
              <a:lnSpc>
                <a:spcPct val="90000"/>
              </a:lnSpc>
              <a:spcAft>
                <a:spcPts val="600"/>
              </a:spcAft>
              <a:buFont typeface="Arial" panose="020B0604020202020204" pitchFamily="34" charset="0"/>
              <a:buChar char="•"/>
            </a:pPr>
            <a:endParaRPr lang="en-US" sz="2000"/>
          </a:p>
          <a:p>
            <a:pPr>
              <a:lnSpc>
                <a:spcPct val="90000"/>
              </a:lnSpc>
              <a:spcAft>
                <a:spcPts val="600"/>
              </a:spcAft>
            </a:pPr>
            <a:r>
              <a:rPr lang="en-US" sz="2000"/>
              <a:t>Examples of information that must be encrypted include, </a:t>
            </a:r>
          </a:p>
          <a:p>
            <a:pPr>
              <a:lnSpc>
                <a:spcPct val="90000"/>
              </a:lnSpc>
              <a:spcAft>
                <a:spcPts val="600"/>
              </a:spcAft>
            </a:pPr>
            <a:r>
              <a:rPr lang="en-US" sz="2000"/>
              <a:t>(but are not limited to):</a:t>
            </a:r>
            <a:endParaRPr lang="en-US" sz="2000">
              <a:cs typeface="Calibri" panose="020F0502020204030204"/>
            </a:endParaRPr>
          </a:p>
          <a:p>
            <a:pPr indent="-228600">
              <a:lnSpc>
                <a:spcPct val="90000"/>
              </a:lnSpc>
              <a:spcAft>
                <a:spcPts val="600"/>
              </a:spcAft>
              <a:buFont typeface="Arial" panose="020B0604020202020204" pitchFamily="34" charset="0"/>
              <a:buChar char="•"/>
            </a:pPr>
            <a:r>
              <a:rPr lang="en-US" sz="2000"/>
              <a:t>Credit card numbers or other cardholder information </a:t>
            </a:r>
          </a:p>
          <a:p>
            <a:pPr indent="-228600">
              <a:lnSpc>
                <a:spcPct val="90000"/>
              </a:lnSpc>
              <a:spcAft>
                <a:spcPts val="600"/>
              </a:spcAft>
              <a:buFont typeface="Arial" panose="020B0604020202020204" pitchFamily="34" charset="0"/>
              <a:buChar char="•"/>
            </a:pPr>
            <a:r>
              <a:rPr lang="en-US" sz="2000"/>
              <a:t>Passwords / API Keys</a:t>
            </a:r>
          </a:p>
          <a:p>
            <a:pPr indent="-228600">
              <a:lnSpc>
                <a:spcPct val="90000"/>
              </a:lnSpc>
              <a:spcAft>
                <a:spcPts val="600"/>
              </a:spcAft>
              <a:buFont typeface="Arial" panose="020B0604020202020204" pitchFamily="34" charset="0"/>
              <a:buChar char="•"/>
            </a:pPr>
            <a:r>
              <a:rPr lang="en-US" sz="2000"/>
              <a:t>Research and development information </a:t>
            </a:r>
          </a:p>
          <a:p>
            <a:pPr indent="-228600">
              <a:lnSpc>
                <a:spcPct val="90000"/>
              </a:lnSpc>
              <a:spcAft>
                <a:spcPts val="600"/>
              </a:spcAft>
              <a:buFont typeface="Arial" panose="020B0604020202020204" pitchFamily="34" charset="0"/>
              <a:buChar char="•"/>
            </a:pPr>
            <a:r>
              <a:rPr lang="en-US" sz="2000"/>
              <a:t>Healthcare-related information and Personally Identifiable Health Information (PIHI) </a:t>
            </a:r>
          </a:p>
          <a:p>
            <a:pPr indent="-228600">
              <a:lnSpc>
                <a:spcPct val="90000"/>
              </a:lnSpc>
              <a:spcAft>
                <a:spcPts val="600"/>
              </a:spcAft>
              <a:buFont typeface="Arial" panose="020B0604020202020204" pitchFamily="34" charset="0"/>
              <a:buChar char="•"/>
            </a:pPr>
            <a:r>
              <a:rPr lang="en-US" sz="2000"/>
              <a:t>Business Sensitive information</a:t>
            </a:r>
          </a:p>
          <a:p>
            <a:pPr indent="-228600">
              <a:lnSpc>
                <a:spcPct val="90000"/>
              </a:lnSpc>
              <a:spcAft>
                <a:spcPts val="600"/>
              </a:spcAft>
              <a:buFont typeface="Arial" panose="020B0604020202020204" pitchFamily="34" charset="0"/>
              <a:buChar char="•"/>
            </a:pPr>
            <a:r>
              <a:rPr lang="en-US" sz="2000"/>
              <a:t>Business Confidential information </a:t>
            </a:r>
            <a:endParaRPr lang="en-US"/>
          </a:p>
          <a:p>
            <a:pPr indent="-228600">
              <a:lnSpc>
                <a:spcPct val="90000"/>
              </a:lnSpc>
              <a:spcAft>
                <a:spcPts val="600"/>
              </a:spcAft>
              <a:buFont typeface="Arial" panose="020B0604020202020204" pitchFamily="34" charset="0"/>
              <a:buChar char="•"/>
            </a:pPr>
            <a:r>
              <a:rPr lang="en-US" sz="2000"/>
              <a:t>Social Security Numbers </a:t>
            </a:r>
          </a:p>
          <a:p>
            <a:pPr indent="-228600">
              <a:lnSpc>
                <a:spcPct val="90000"/>
              </a:lnSpc>
              <a:spcAft>
                <a:spcPts val="600"/>
              </a:spcAft>
              <a:buFont typeface="Arial" panose="020B0604020202020204" pitchFamily="34" charset="0"/>
              <a:buChar char="•"/>
            </a:pPr>
            <a:r>
              <a:rPr lang="en-US" sz="2000"/>
              <a:t>Other PIFI, PII, PIE</a:t>
            </a:r>
          </a:p>
        </p:txBody>
      </p:sp>
      <p:sp>
        <p:nvSpPr>
          <p:cNvPr id="3" name="Slide Number Placeholder 2">
            <a:extLst>
              <a:ext uri="{FF2B5EF4-FFF2-40B4-BE49-F238E27FC236}">
                <a16:creationId xmlns:a16="http://schemas.microsoft.com/office/drawing/2014/main" id="{983A8460-E5EC-4B72-8C68-7B4F4A49936E}"/>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14</a:t>
            </a:fld>
            <a:endParaRPr lang="en-US" sz="1100">
              <a:solidFill>
                <a:schemeClr val="tx1">
                  <a:lumMod val="50000"/>
                  <a:lumOff val="50000"/>
                </a:schemeClr>
              </a:solidFill>
            </a:endParaRPr>
          </a:p>
        </p:txBody>
      </p:sp>
    </p:spTree>
    <p:extLst>
      <p:ext uri="{BB962C8B-B14F-4D97-AF65-F5344CB8AC3E}">
        <p14:creationId xmlns:p14="http://schemas.microsoft.com/office/powerpoint/2010/main" val="1020859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4E37431-20F0-4DD6-84A9-ED2B644943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AE98B72-66C6-4AB4-AF0D-BA830DE863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07EAFC6-733F-403D-BB4D-05A3A2874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17A36730-4CB0-4F61-AD11-A44C976583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69C79E1-F916-4929-A4F3-DE763D4BFA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767334AB-16BD-4EC7-8C6B-4B5171600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03D9DA-DC23-40F5-8405-081D4AC92764}"/>
              </a:ext>
            </a:extLst>
          </p:cNvPr>
          <p:cNvSpPr>
            <a:spLocks noGrp="1"/>
          </p:cNvSpPr>
          <p:nvPr>
            <p:ph type="title"/>
          </p:nvPr>
        </p:nvSpPr>
        <p:spPr>
          <a:xfrm>
            <a:off x="660042" y="891652"/>
            <a:ext cx="4412021" cy="3030724"/>
          </a:xfrm>
        </p:spPr>
        <p:txBody>
          <a:bodyPr vert="horz" lIns="91440" tIns="45720" rIns="91440" bIns="45720" rtlCol="0" anchor="b">
            <a:normAutofit/>
          </a:bodyPr>
          <a:lstStyle/>
          <a:p>
            <a:pPr algn="r"/>
            <a:r>
              <a:rPr lang="en-US" sz="4000" kern="1200">
                <a:solidFill>
                  <a:srgbClr val="FFFFFF"/>
                </a:solidFill>
                <a:latin typeface="+mj-lt"/>
                <a:ea typeface="+mj-ea"/>
                <a:cs typeface="+mj-cs"/>
              </a:rPr>
              <a:t>No Keys </a:t>
            </a:r>
            <a:r>
              <a:rPr lang="en-US" sz="4000">
                <a:solidFill>
                  <a:srgbClr val="FFFFFF"/>
                </a:solidFill>
              </a:rPr>
              <a:t>in</a:t>
            </a:r>
            <a:r>
              <a:rPr lang="en-US" sz="4000" kern="1200">
                <a:solidFill>
                  <a:srgbClr val="FFFFFF"/>
                </a:solidFill>
                <a:latin typeface="+mj-lt"/>
                <a:ea typeface="+mj-ea"/>
                <a:cs typeface="+mj-cs"/>
              </a:rPr>
              <a:t> </a:t>
            </a:r>
            <a:r>
              <a:rPr lang="en-US" sz="4000">
                <a:solidFill>
                  <a:srgbClr val="FFFFFF"/>
                </a:solidFill>
              </a:rPr>
              <a:t>our Device</a:t>
            </a:r>
            <a:r>
              <a:rPr lang="en-US" sz="4000" kern="1200">
                <a:solidFill>
                  <a:srgbClr val="FFFFFF"/>
                </a:solidFill>
                <a:latin typeface="+mj-lt"/>
                <a:ea typeface="+mj-ea"/>
                <a:cs typeface="+mj-cs"/>
              </a:rPr>
              <a:t>/Pipelines!</a:t>
            </a:r>
          </a:p>
        </p:txBody>
      </p:sp>
      <p:sp>
        <p:nvSpPr>
          <p:cNvPr id="3" name="Slide Number Placeholder 2">
            <a:extLst>
              <a:ext uri="{FF2B5EF4-FFF2-40B4-BE49-F238E27FC236}">
                <a16:creationId xmlns:a16="http://schemas.microsoft.com/office/drawing/2014/main" id="{48FEA4D1-18F9-44A2-BEEE-6A7014C2D9C8}"/>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15</a:t>
            </a:fld>
            <a:endParaRPr lang="en-US" sz="1100">
              <a:solidFill>
                <a:schemeClr val="tx1">
                  <a:lumMod val="50000"/>
                  <a:lumOff val="50000"/>
                </a:schemeClr>
              </a:solidFill>
            </a:endParaRPr>
          </a:p>
        </p:txBody>
      </p:sp>
      <p:pic>
        <p:nvPicPr>
          <p:cNvPr id="5" name="Picture 5">
            <a:extLst>
              <a:ext uri="{FF2B5EF4-FFF2-40B4-BE49-F238E27FC236}">
                <a16:creationId xmlns:a16="http://schemas.microsoft.com/office/drawing/2014/main" id="{C347B4EC-CDE1-4037-B8E9-CE9DB26F48E8}"/>
              </a:ext>
            </a:extLst>
          </p:cNvPr>
          <p:cNvPicPr>
            <a:picLocks noChangeAspect="1"/>
          </p:cNvPicPr>
          <p:nvPr/>
        </p:nvPicPr>
        <p:blipFill>
          <a:blip r:embed="rId3"/>
          <a:stretch>
            <a:fillRect/>
          </a:stretch>
        </p:blipFill>
        <p:spPr>
          <a:xfrm>
            <a:off x="5632509" y="-22461"/>
            <a:ext cx="6552612" cy="6912329"/>
          </a:xfrm>
          <a:prstGeom prst="rect">
            <a:avLst/>
          </a:prstGeom>
        </p:spPr>
      </p:pic>
    </p:spTree>
    <p:extLst>
      <p:ext uri="{BB962C8B-B14F-4D97-AF65-F5344CB8AC3E}">
        <p14:creationId xmlns:p14="http://schemas.microsoft.com/office/powerpoint/2010/main" val="5114809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3E5323-D42D-4DED-AE62-BC1209A01196}"/>
              </a:ext>
            </a:extLst>
          </p:cNvPr>
          <p:cNvSpPr>
            <a:spLocks noGrp="1"/>
          </p:cNvSpPr>
          <p:nvPr>
            <p:ph type="title"/>
          </p:nvPr>
        </p:nvSpPr>
        <p:spPr>
          <a:xfrm>
            <a:off x="189632" y="586855"/>
            <a:ext cx="3720910" cy="3387497"/>
          </a:xfrm>
        </p:spPr>
        <p:txBody>
          <a:bodyPr vert="horz" lIns="91440" tIns="45720" rIns="91440" bIns="45720" rtlCol="0" anchor="b">
            <a:normAutofit/>
          </a:bodyPr>
          <a:lstStyle/>
          <a:p>
            <a:pPr algn="r"/>
            <a:r>
              <a:rPr lang="en-US" sz="3700">
                <a:solidFill>
                  <a:srgbClr val="FFFFFF"/>
                </a:solidFill>
              </a:rPr>
              <a:t>How / What to</a:t>
            </a:r>
            <a:r>
              <a:rPr lang="en-US" sz="3700" kern="1200">
                <a:solidFill>
                  <a:srgbClr val="FFFFFF"/>
                </a:solidFill>
                <a:latin typeface="+mj-lt"/>
                <a:ea typeface="+mj-ea"/>
                <a:cs typeface="+mj-cs"/>
              </a:rPr>
              <a:t> document </a:t>
            </a:r>
            <a:r>
              <a:rPr lang="en-US" sz="3700">
                <a:solidFill>
                  <a:srgbClr val="FFFFFF"/>
                </a:solidFill>
              </a:rPr>
              <a:t>your API</a:t>
            </a:r>
            <a:r>
              <a:rPr lang="en-US" sz="3700" kern="1200">
                <a:solidFill>
                  <a:srgbClr val="FFFFFF"/>
                </a:solidFill>
                <a:latin typeface="+mj-lt"/>
                <a:ea typeface="+mj-ea"/>
                <a:cs typeface="+mj-cs"/>
              </a:rPr>
              <a:t> Authentication</a:t>
            </a:r>
          </a:p>
        </p:txBody>
      </p:sp>
      <p:sp>
        <p:nvSpPr>
          <p:cNvPr id="4" name="TextBox 3">
            <a:extLst>
              <a:ext uri="{FF2B5EF4-FFF2-40B4-BE49-F238E27FC236}">
                <a16:creationId xmlns:a16="http://schemas.microsoft.com/office/drawing/2014/main" id="{8B3ABDA9-425F-4FB9-80F7-D66F016E5AB1}"/>
              </a:ext>
            </a:extLst>
          </p:cNvPr>
          <p:cNvSpPr txBox="1"/>
          <p:nvPr/>
        </p:nvSpPr>
        <p:spPr>
          <a:xfrm>
            <a:off x="4048259" y="19184"/>
            <a:ext cx="8135791" cy="6355083"/>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Autofit/>
          </a:bodyPr>
          <a:lstStyle/>
          <a:p>
            <a:pPr>
              <a:lnSpc>
                <a:spcPct val="90000"/>
              </a:lnSpc>
              <a:spcAft>
                <a:spcPts val="600"/>
              </a:spcAft>
            </a:pPr>
            <a:r>
              <a:rPr lang="en-US" sz="2000" b="1"/>
              <a:t>Document necessary information such as:</a:t>
            </a:r>
          </a:p>
          <a:p>
            <a:pPr indent="-228600">
              <a:lnSpc>
                <a:spcPct val="90000"/>
              </a:lnSpc>
              <a:spcAft>
                <a:spcPts val="600"/>
              </a:spcAft>
              <a:buFont typeface="Arial" panose="020B0604020202020204" pitchFamily="34" charset="0"/>
              <a:buChar char="•"/>
            </a:pPr>
            <a:r>
              <a:rPr lang="en-US" sz="2000"/>
              <a:t> How to get/re-cycle API keys (from Vault or </a:t>
            </a:r>
            <a:r>
              <a:rPr lang="en-US" sz="2000" err="1"/>
              <a:t>SecretServer</a:t>
            </a:r>
            <a:r>
              <a:rPr lang="en-US" sz="2000"/>
              <a:t>)</a:t>
            </a:r>
            <a:endParaRPr lang="en-US" sz="2000">
              <a:cs typeface="Calibri"/>
            </a:endParaRPr>
          </a:p>
          <a:p>
            <a:pPr lvl="1" indent="-228600">
              <a:lnSpc>
                <a:spcPct val="90000"/>
              </a:lnSpc>
              <a:spcAft>
                <a:spcPts val="600"/>
              </a:spcAft>
              <a:buFont typeface="Arial" panose="020B0604020202020204" pitchFamily="34" charset="0"/>
              <a:buChar char="•"/>
            </a:pPr>
            <a:r>
              <a:rPr lang="en-US" sz="2000"/>
              <a:t> Including token expiration times</a:t>
            </a:r>
            <a:endParaRPr lang="en-US" sz="2000">
              <a:cs typeface="Calibri"/>
            </a:endParaRPr>
          </a:p>
          <a:p>
            <a:pPr indent="-228600">
              <a:lnSpc>
                <a:spcPct val="90000"/>
              </a:lnSpc>
              <a:spcAft>
                <a:spcPts val="600"/>
              </a:spcAft>
              <a:buFont typeface="Arial" panose="020B0604020202020204" pitchFamily="34" charset="0"/>
              <a:buChar char="•"/>
            </a:pPr>
            <a:r>
              <a:rPr lang="en-US" sz="2000"/>
              <a:t> How to authenticate requests (Basic, Keys, HMAC, etc.)</a:t>
            </a:r>
            <a:endParaRPr lang="en-US" sz="2000">
              <a:cs typeface="Calibri"/>
            </a:endParaRPr>
          </a:p>
          <a:p>
            <a:pPr indent="-228600">
              <a:lnSpc>
                <a:spcPct val="90000"/>
              </a:lnSpc>
              <a:spcAft>
                <a:spcPts val="600"/>
              </a:spcAft>
              <a:buFont typeface="Arial" panose="020B0604020202020204" pitchFamily="34" charset="0"/>
              <a:buChar char="•"/>
            </a:pPr>
            <a:r>
              <a:rPr lang="en-US" sz="2000"/>
              <a:t> Error messages related to invalid authentication:</a:t>
            </a:r>
            <a:endParaRPr lang="en-US" sz="2000">
              <a:cs typeface="Calibri"/>
            </a:endParaRPr>
          </a:p>
          <a:p>
            <a:pPr lvl="1" indent="-228600">
              <a:lnSpc>
                <a:spcPct val="90000"/>
              </a:lnSpc>
              <a:spcAft>
                <a:spcPts val="600"/>
              </a:spcAft>
              <a:buFont typeface="Arial" panose="020B0604020202020204" pitchFamily="34" charset="0"/>
              <a:buChar char="•"/>
            </a:pPr>
            <a:r>
              <a:rPr lang="en-US" sz="2000"/>
              <a:t> Usually response codes in response API: </a:t>
            </a:r>
            <a:endParaRPr lang="en-US" sz="2000">
              <a:cs typeface="Calibri"/>
            </a:endParaRPr>
          </a:p>
          <a:p>
            <a:pPr lvl="2" indent="-228600">
              <a:lnSpc>
                <a:spcPct val="90000"/>
              </a:lnSpc>
              <a:spcAft>
                <a:spcPts val="600"/>
              </a:spcAft>
              <a:buFont typeface="Arial" panose="020B0604020202020204" pitchFamily="34" charset="0"/>
              <a:buChar char="•"/>
            </a:pPr>
            <a:r>
              <a:rPr lang="en-US" sz="2000"/>
              <a:t> 401: Unauthorized (No Authentication provided in request)</a:t>
            </a:r>
            <a:endParaRPr lang="en-US" sz="2000">
              <a:cs typeface="Calibri"/>
            </a:endParaRPr>
          </a:p>
          <a:p>
            <a:pPr marL="1143000" lvl="3">
              <a:lnSpc>
                <a:spcPct val="90000"/>
              </a:lnSpc>
              <a:spcAft>
                <a:spcPts val="600"/>
              </a:spcAft>
            </a:pPr>
            <a:r>
              <a:rPr lang="en-US" sz="2000"/>
              <a:t>Or </a:t>
            </a:r>
            <a:endParaRPr lang="en-US" sz="2000">
              <a:cs typeface="Calibri"/>
            </a:endParaRPr>
          </a:p>
          <a:p>
            <a:pPr lvl="2" indent="-228600">
              <a:lnSpc>
                <a:spcPct val="90000"/>
              </a:lnSpc>
              <a:spcAft>
                <a:spcPts val="600"/>
              </a:spcAft>
              <a:buFont typeface="Arial" panose="020B0604020202020204" pitchFamily="34" charset="0"/>
              <a:buChar char="•"/>
            </a:pPr>
            <a:r>
              <a:rPr lang="en-US" sz="2000"/>
              <a:t> 403: Forbidden (No Authorization)</a:t>
            </a:r>
            <a:endParaRPr lang="en-US" sz="2000">
              <a:cs typeface="Calibri"/>
            </a:endParaRPr>
          </a:p>
          <a:p>
            <a:pPr indent="-228600">
              <a:lnSpc>
                <a:spcPct val="90000"/>
              </a:lnSpc>
              <a:spcAft>
                <a:spcPts val="600"/>
              </a:spcAft>
              <a:buFont typeface="Arial" panose="020B0604020202020204" pitchFamily="34" charset="0"/>
              <a:buChar char="•"/>
            </a:pPr>
            <a:r>
              <a:rPr lang="en-US" sz="2000"/>
              <a:t> Sensitivity around authentication information</a:t>
            </a:r>
            <a:endParaRPr lang="en-US" sz="2000">
              <a:cs typeface="Calibri"/>
            </a:endParaRPr>
          </a:p>
          <a:p>
            <a:pPr lvl="1" indent="-228600">
              <a:lnSpc>
                <a:spcPct val="90000"/>
              </a:lnSpc>
              <a:spcAft>
                <a:spcPts val="600"/>
              </a:spcAft>
              <a:buFont typeface="Arial" panose="020B0604020202020204" pitchFamily="34" charset="0"/>
              <a:buChar char="•"/>
            </a:pPr>
            <a:r>
              <a:rPr lang="en-US" sz="2000"/>
              <a:t> PII / PIFI / Tokens, etc.</a:t>
            </a:r>
            <a:endParaRPr lang="en-US" sz="2000">
              <a:cs typeface="Calibri"/>
            </a:endParaRPr>
          </a:p>
          <a:p>
            <a:pPr indent="-228600">
              <a:lnSpc>
                <a:spcPct val="90000"/>
              </a:lnSpc>
              <a:spcAft>
                <a:spcPts val="600"/>
              </a:spcAft>
              <a:buFont typeface="Arial" panose="020B0604020202020204" pitchFamily="34" charset="0"/>
              <a:buChar char="•"/>
            </a:pPr>
            <a:endParaRPr lang="en-US" sz="2000"/>
          </a:p>
          <a:p>
            <a:pPr>
              <a:lnSpc>
                <a:spcPct val="90000"/>
              </a:lnSpc>
              <a:spcAft>
                <a:spcPts val="600"/>
              </a:spcAft>
            </a:pPr>
            <a:r>
              <a:rPr lang="en-US" sz="2000"/>
              <a:t>NOTE: Keep this documentation up-to-date, living within/alongside your code (Think: GHE source control)</a:t>
            </a:r>
            <a:endParaRPr lang="en-US" sz="2000">
              <a:cs typeface="Calibri" panose="020F0502020204030204"/>
            </a:endParaRPr>
          </a:p>
          <a:p>
            <a:pPr>
              <a:lnSpc>
                <a:spcPct val="90000"/>
              </a:lnSpc>
              <a:spcAft>
                <a:spcPts val="600"/>
              </a:spcAft>
            </a:pPr>
            <a:endParaRPr lang="en-US" sz="2000"/>
          </a:p>
          <a:p>
            <a:pPr>
              <a:lnSpc>
                <a:spcPct val="90000"/>
              </a:lnSpc>
              <a:spcAft>
                <a:spcPts val="600"/>
              </a:spcAft>
              <a:buFont typeface="Arial" panose="020B0604020202020204" pitchFamily="34" charset="0"/>
            </a:pPr>
            <a:r>
              <a:rPr lang="en-US" sz="2000"/>
              <a:t>FYI: </a:t>
            </a:r>
            <a:r>
              <a:rPr lang="en-US" sz="2000" err="1"/>
              <a:t>ProTip</a:t>
            </a:r>
            <a:r>
              <a:rPr lang="en-US" sz="2000"/>
              <a:t> Consideration : Use </a:t>
            </a:r>
            <a:r>
              <a:rPr lang="en-US" sz="2000" err="1"/>
              <a:t>OpenAPI</a:t>
            </a:r>
            <a:r>
              <a:rPr lang="en-US" sz="2000"/>
              <a:t> Specification (Swagger)</a:t>
            </a:r>
          </a:p>
          <a:p>
            <a:pPr lvl="1" indent="-228600">
              <a:lnSpc>
                <a:spcPct val="90000"/>
              </a:lnSpc>
              <a:spcAft>
                <a:spcPts val="600"/>
              </a:spcAft>
              <a:buFont typeface="Arial" panose="020B0604020202020204" pitchFamily="34" charset="0"/>
              <a:buChar char="•"/>
            </a:pPr>
            <a:r>
              <a:rPr lang="en-US" sz="2000">
                <a:cs typeface="Calibri"/>
              </a:rPr>
              <a:t>See next slide for an example</a:t>
            </a:r>
          </a:p>
        </p:txBody>
      </p:sp>
      <p:sp>
        <p:nvSpPr>
          <p:cNvPr id="3" name="Slide Number Placeholder 2">
            <a:extLst>
              <a:ext uri="{FF2B5EF4-FFF2-40B4-BE49-F238E27FC236}">
                <a16:creationId xmlns:a16="http://schemas.microsoft.com/office/drawing/2014/main" id="{73670042-59C2-4F8B-9BE6-A9A3B1134075}"/>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16</a:t>
            </a:fld>
            <a:endParaRPr lang="en-US" sz="1100">
              <a:solidFill>
                <a:schemeClr val="tx1">
                  <a:lumMod val="50000"/>
                  <a:lumOff val="50000"/>
                </a:schemeClr>
              </a:solidFill>
            </a:endParaRPr>
          </a:p>
        </p:txBody>
      </p:sp>
    </p:spTree>
    <p:extLst>
      <p:ext uri="{BB962C8B-B14F-4D97-AF65-F5344CB8AC3E}">
        <p14:creationId xmlns:p14="http://schemas.microsoft.com/office/powerpoint/2010/main" val="2807309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6ECD919-2E4A-48F4-862B-F4EA47564496}"/>
              </a:ext>
            </a:extLst>
          </p:cNvPr>
          <p:cNvSpPr>
            <a:spLocks noGrp="1"/>
          </p:cNvSpPr>
          <p:nvPr>
            <p:ph type="title"/>
          </p:nvPr>
        </p:nvSpPr>
        <p:spPr>
          <a:xfrm>
            <a:off x="133227" y="2767106"/>
            <a:ext cx="3840382" cy="3071906"/>
          </a:xfrm>
        </p:spPr>
        <p:txBody>
          <a:bodyPr vert="horz" lIns="91440" tIns="45720" rIns="91440" bIns="45720" rtlCol="0" anchor="t">
            <a:normAutofit/>
          </a:bodyPr>
          <a:lstStyle/>
          <a:p>
            <a:r>
              <a:rPr lang="en-US" sz="4000" kern="1200">
                <a:solidFill>
                  <a:srgbClr val="FFFFFF"/>
                </a:solidFill>
                <a:latin typeface="+mj-lt"/>
                <a:ea typeface="+mj-ea"/>
                <a:cs typeface="+mj-cs"/>
              </a:rPr>
              <a:t>Example of</a:t>
            </a:r>
            <a:r>
              <a:rPr lang="en-US" sz="4000">
                <a:solidFill>
                  <a:srgbClr val="FFFFFF"/>
                </a:solidFill>
              </a:rPr>
              <a:t> Documentation, using </a:t>
            </a:r>
            <a:r>
              <a:rPr lang="en-US" sz="4000" kern="1200">
                <a:solidFill>
                  <a:srgbClr val="FFFFFF"/>
                </a:solidFill>
                <a:latin typeface="+mj-lt"/>
                <a:ea typeface="+mj-ea"/>
                <a:cs typeface="+mj-cs"/>
              </a:rPr>
              <a:t>an OpenAPI Spec</a:t>
            </a:r>
            <a:r>
              <a:rPr lang="en-US" sz="4000">
                <a:solidFill>
                  <a:srgbClr val="FFFFFF"/>
                </a:solidFill>
              </a:rPr>
              <a:t> (Swagger)</a:t>
            </a:r>
            <a:endParaRPr lang="en-US" sz="4000" kern="1200">
              <a:solidFill>
                <a:srgbClr val="FFFFFF"/>
              </a:solidFill>
              <a:latin typeface="+mj-lt"/>
              <a:ea typeface="+mj-ea"/>
              <a:cs typeface="+mj-cs"/>
            </a:endParaRPr>
          </a:p>
        </p:txBody>
      </p:sp>
      <p:pic>
        <p:nvPicPr>
          <p:cNvPr id="5" name="Picture 4">
            <a:extLst>
              <a:ext uri="{FF2B5EF4-FFF2-40B4-BE49-F238E27FC236}">
                <a16:creationId xmlns:a16="http://schemas.microsoft.com/office/drawing/2014/main" id="{6AC5B518-560B-436B-802B-10E6A5F5704F}"/>
              </a:ext>
            </a:extLst>
          </p:cNvPr>
          <p:cNvPicPr>
            <a:picLocks noChangeAspect="1"/>
          </p:cNvPicPr>
          <p:nvPr/>
        </p:nvPicPr>
        <p:blipFill>
          <a:blip r:embed="rId3"/>
          <a:stretch>
            <a:fillRect/>
          </a:stretch>
        </p:blipFill>
        <p:spPr>
          <a:xfrm>
            <a:off x="4041466" y="1331623"/>
            <a:ext cx="8153451" cy="4008420"/>
          </a:xfrm>
          <a:prstGeom prst="rect">
            <a:avLst/>
          </a:prstGeom>
        </p:spPr>
      </p:pic>
      <p:sp>
        <p:nvSpPr>
          <p:cNvPr id="3" name="Slide Number Placeholder 2">
            <a:extLst>
              <a:ext uri="{FF2B5EF4-FFF2-40B4-BE49-F238E27FC236}">
                <a16:creationId xmlns:a16="http://schemas.microsoft.com/office/drawing/2014/main" id="{C2E43997-BE68-46A8-AC5A-AE2BB8CA5E25}"/>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17</a:t>
            </a:fld>
            <a:endParaRPr lang="en-US" sz="1100">
              <a:solidFill>
                <a:schemeClr val="tx1">
                  <a:lumMod val="50000"/>
                  <a:lumOff val="50000"/>
                </a:schemeClr>
              </a:solidFill>
            </a:endParaRPr>
          </a:p>
        </p:txBody>
      </p:sp>
    </p:spTree>
    <p:extLst>
      <p:ext uri="{BB962C8B-B14F-4D97-AF65-F5344CB8AC3E}">
        <p14:creationId xmlns:p14="http://schemas.microsoft.com/office/powerpoint/2010/main" val="27054461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180B425-25F3-48CD-8A6D-A105BC426C72}"/>
              </a:ext>
            </a:extLst>
          </p:cNvPr>
          <p:cNvSpPr>
            <a:spLocks noGrp="1"/>
          </p:cNvSpPr>
          <p:nvPr>
            <p:ph type="title"/>
          </p:nvPr>
        </p:nvSpPr>
        <p:spPr>
          <a:xfrm>
            <a:off x="114412" y="2767106"/>
            <a:ext cx="3915642" cy="3071906"/>
          </a:xfrm>
        </p:spPr>
        <p:txBody>
          <a:bodyPr vert="horz" lIns="91440" tIns="45720" rIns="91440" bIns="45720" rtlCol="0" anchor="t">
            <a:normAutofit/>
          </a:bodyPr>
          <a:lstStyle/>
          <a:p>
            <a:r>
              <a:rPr lang="en-US" sz="3700" kern="1200">
                <a:solidFill>
                  <a:srgbClr val="FFFFFF"/>
                </a:solidFill>
                <a:latin typeface="+mj-lt"/>
                <a:ea typeface="+mj-ea"/>
                <a:cs typeface="+mj-cs"/>
              </a:rPr>
              <a:t>Postman: </a:t>
            </a:r>
            <a:br>
              <a:rPr lang="en-US" sz="3700" kern="1200">
                <a:solidFill>
                  <a:srgbClr val="FFFFFF"/>
                </a:solidFill>
                <a:latin typeface="+mj-lt"/>
                <a:ea typeface="+mj-ea"/>
                <a:cs typeface="+mj-cs"/>
              </a:rPr>
            </a:br>
            <a:r>
              <a:rPr lang="en-US" sz="3700" kern="1200">
                <a:solidFill>
                  <a:srgbClr val="FFFFFF"/>
                </a:solidFill>
                <a:latin typeface="+mj-lt"/>
                <a:ea typeface="+mj-ea"/>
                <a:cs typeface="+mj-cs"/>
              </a:rPr>
              <a:t>With Great Power, Comes Great Responsibility</a:t>
            </a:r>
          </a:p>
        </p:txBody>
      </p:sp>
      <p:pic>
        <p:nvPicPr>
          <p:cNvPr id="4" name="Picture 4" descr="Graphical user interface, text, application, email&#10;&#10;Description automatically generated">
            <a:extLst>
              <a:ext uri="{FF2B5EF4-FFF2-40B4-BE49-F238E27FC236}">
                <a16:creationId xmlns:a16="http://schemas.microsoft.com/office/drawing/2014/main" id="{B2C2E2C1-8BC0-49C6-B5CD-75F88670A918}"/>
              </a:ext>
            </a:extLst>
          </p:cNvPr>
          <p:cNvPicPr>
            <a:picLocks noChangeAspect="1"/>
          </p:cNvPicPr>
          <p:nvPr/>
        </p:nvPicPr>
        <p:blipFill>
          <a:blip r:embed="rId3"/>
          <a:stretch>
            <a:fillRect/>
          </a:stretch>
        </p:blipFill>
        <p:spPr>
          <a:xfrm>
            <a:off x="4089296" y="366764"/>
            <a:ext cx="8061194" cy="5564448"/>
          </a:xfrm>
          <a:prstGeom prst="rect">
            <a:avLst/>
          </a:prstGeom>
        </p:spPr>
      </p:pic>
      <p:sp>
        <p:nvSpPr>
          <p:cNvPr id="3" name="Slide Number Placeholder 2">
            <a:extLst>
              <a:ext uri="{FF2B5EF4-FFF2-40B4-BE49-F238E27FC236}">
                <a16:creationId xmlns:a16="http://schemas.microsoft.com/office/drawing/2014/main" id="{BE3543EE-06AF-4229-AD18-CB3D08C683B5}"/>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18</a:t>
            </a:fld>
            <a:endParaRPr lang="en-US" sz="1100">
              <a:solidFill>
                <a:schemeClr val="tx1">
                  <a:lumMod val="50000"/>
                  <a:lumOff val="50000"/>
                </a:schemeClr>
              </a:solidFill>
            </a:endParaRPr>
          </a:p>
        </p:txBody>
      </p:sp>
      <p:pic>
        <p:nvPicPr>
          <p:cNvPr id="6" name="Picture 6" descr="Logo, company name&#10;&#10;Description automatically generated">
            <a:extLst>
              <a:ext uri="{FF2B5EF4-FFF2-40B4-BE49-F238E27FC236}">
                <a16:creationId xmlns:a16="http://schemas.microsoft.com/office/drawing/2014/main" id="{1BD31733-712C-48A4-97D3-12FF435E5100}"/>
              </a:ext>
            </a:extLst>
          </p:cNvPr>
          <p:cNvPicPr>
            <a:picLocks noChangeAspect="1"/>
          </p:cNvPicPr>
          <p:nvPr/>
        </p:nvPicPr>
        <p:blipFill>
          <a:blip r:embed="rId4"/>
          <a:stretch>
            <a:fillRect/>
          </a:stretch>
        </p:blipFill>
        <p:spPr>
          <a:xfrm>
            <a:off x="641586" y="362681"/>
            <a:ext cx="2743200" cy="1428934"/>
          </a:xfrm>
          <a:prstGeom prst="rect">
            <a:avLst/>
          </a:prstGeom>
        </p:spPr>
      </p:pic>
    </p:spTree>
    <p:extLst>
      <p:ext uri="{BB962C8B-B14F-4D97-AF65-F5344CB8AC3E}">
        <p14:creationId xmlns:p14="http://schemas.microsoft.com/office/powerpoint/2010/main" val="1134283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304E91E-A85C-4390-936D-09CE18D25243}"/>
              </a:ext>
            </a:extLst>
          </p:cNvPr>
          <p:cNvSpPr>
            <a:spLocks noGrp="1"/>
          </p:cNvSpPr>
          <p:nvPr>
            <p:ph type="title"/>
          </p:nvPr>
        </p:nvSpPr>
        <p:spPr>
          <a:xfrm>
            <a:off x="208486" y="2767106"/>
            <a:ext cx="3802753" cy="3071906"/>
          </a:xfrm>
        </p:spPr>
        <p:txBody>
          <a:bodyPr vert="horz" lIns="91440" tIns="45720" rIns="91440" bIns="45720" rtlCol="0" anchor="t">
            <a:normAutofit/>
          </a:bodyPr>
          <a:lstStyle/>
          <a:p>
            <a:r>
              <a:rPr lang="en-US" sz="4000" kern="1200">
                <a:solidFill>
                  <a:srgbClr val="FFFFFF"/>
                </a:solidFill>
                <a:latin typeface="+mj-lt"/>
                <a:ea typeface="+mj-ea"/>
                <a:cs typeface="+mj-cs"/>
              </a:rPr>
              <a:t>Postman</a:t>
            </a:r>
            <a:r>
              <a:rPr lang="en-US" sz="4000">
                <a:solidFill>
                  <a:srgbClr val="FFFFFF"/>
                </a:solidFill>
              </a:rPr>
              <a:t>: </a:t>
            </a:r>
            <a:br>
              <a:rPr lang="en-US" sz="4000">
                <a:solidFill>
                  <a:srgbClr val="FFFFFF"/>
                </a:solidFill>
              </a:rPr>
            </a:br>
            <a:r>
              <a:rPr lang="en-US" sz="4000">
                <a:solidFill>
                  <a:srgbClr val="FFFFFF"/>
                </a:solidFill>
              </a:rPr>
              <a:t>Auth Example</a:t>
            </a:r>
            <a:endParaRPr lang="en-US" sz="4000" kern="1200">
              <a:solidFill>
                <a:srgbClr val="FFFFFF"/>
              </a:solidFill>
              <a:latin typeface="+mj-lt"/>
              <a:ea typeface="+mj-ea"/>
              <a:cs typeface="+mj-cs"/>
            </a:endParaRPr>
          </a:p>
        </p:txBody>
      </p:sp>
      <p:pic>
        <p:nvPicPr>
          <p:cNvPr id="4" name="Picture 4" descr="Graphical user interface, text, application, email&#10;&#10;Description automatically generated">
            <a:extLst>
              <a:ext uri="{FF2B5EF4-FFF2-40B4-BE49-F238E27FC236}">
                <a16:creationId xmlns:a16="http://schemas.microsoft.com/office/drawing/2014/main" id="{C7D4BC98-2E16-434E-A218-6B9DEE01C3FB}"/>
              </a:ext>
            </a:extLst>
          </p:cNvPr>
          <p:cNvPicPr>
            <a:picLocks noChangeAspect="1"/>
          </p:cNvPicPr>
          <p:nvPr/>
        </p:nvPicPr>
        <p:blipFill>
          <a:blip r:embed="rId2"/>
          <a:stretch>
            <a:fillRect/>
          </a:stretch>
        </p:blipFill>
        <p:spPr>
          <a:xfrm>
            <a:off x="4061754" y="597173"/>
            <a:ext cx="8088735" cy="5663654"/>
          </a:xfrm>
          <a:prstGeom prst="rect">
            <a:avLst/>
          </a:prstGeom>
        </p:spPr>
      </p:pic>
      <p:sp>
        <p:nvSpPr>
          <p:cNvPr id="3" name="Slide Number Placeholder 2">
            <a:extLst>
              <a:ext uri="{FF2B5EF4-FFF2-40B4-BE49-F238E27FC236}">
                <a16:creationId xmlns:a16="http://schemas.microsoft.com/office/drawing/2014/main" id="{5EE34516-483A-496A-948D-938662092190}"/>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19</a:t>
            </a:fld>
            <a:endParaRPr lang="en-US" sz="1100">
              <a:solidFill>
                <a:schemeClr val="tx1">
                  <a:lumMod val="50000"/>
                  <a:lumOff val="50000"/>
                </a:schemeClr>
              </a:solidFill>
            </a:endParaRPr>
          </a:p>
        </p:txBody>
      </p:sp>
    </p:spTree>
    <p:extLst>
      <p:ext uri="{BB962C8B-B14F-4D97-AF65-F5344CB8AC3E}">
        <p14:creationId xmlns:p14="http://schemas.microsoft.com/office/powerpoint/2010/main" val="9203146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9000" b="-13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26958D-9761-469C-A702-1C732357AEAC}"/>
              </a:ext>
            </a:extLst>
          </p:cNvPr>
          <p:cNvSpPr txBox="1"/>
          <p:nvPr/>
        </p:nvSpPr>
        <p:spPr>
          <a:xfrm rot="21445666">
            <a:off x="5517662" y="4267199"/>
            <a:ext cx="1922584" cy="369332"/>
          </a:xfrm>
          <a:prstGeom prst="rect">
            <a:avLst/>
          </a:prstGeom>
          <a:noFill/>
        </p:spPr>
        <p:txBody>
          <a:bodyPr wrap="square" rtlCol="0">
            <a:spAutoFit/>
          </a:bodyPr>
          <a:lstStyle/>
          <a:p>
            <a:pPr algn="ctr"/>
            <a:r>
              <a:rPr lang="en-US" b="1">
                <a:solidFill>
                  <a:schemeClr val="bg1"/>
                </a:solidFill>
                <a:latin typeface="Rocket Sans" panose="020B0602020202020204" pitchFamily="34" charset="0"/>
                <a:ea typeface="Rocket Sans" panose="020B0602020202020204" pitchFamily="34" charset="0"/>
              </a:rPr>
              <a:t>Kubernetes</a:t>
            </a:r>
          </a:p>
        </p:txBody>
      </p:sp>
      <p:sp>
        <p:nvSpPr>
          <p:cNvPr id="3" name="TextBox 2">
            <a:extLst>
              <a:ext uri="{FF2B5EF4-FFF2-40B4-BE49-F238E27FC236}">
                <a16:creationId xmlns:a16="http://schemas.microsoft.com/office/drawing/2014/main" id="{B0D361A2-1AB6-44C7-B93B-01AD08F5E69C}"/>
              </a:ext>
            </a:extLst>
          </p:cNvPr>
          <p:cNvSpPr txBox="1"/>
          <p:nvPr/>
        </p:nvSpPr>
        <p:spPr>
          <a:xfrm rot="19446948">
            <a:off x="9404935" y="5139108"/>
            <a:ext cx="965093" cy="338554"/>
          </a:xfrm>
          <a:prstGeom prst="rect">
            <a:avLst/>
          </a:prstGeom>
          <a:noFill/>
        </p:spPr>
        <p:txBody>
          <a:bodyPr wrap="square" rtlCol="0">
            <a:spAutoFit/>
          </a:bodyPr>
          <a:lstStyle/>
          <a:p>
            <a:pPr algn="ctr"/>
            <a:r>
              <a:rPr lang="en-US" sz="800" b="1">
                <a:solidFill>
                  <a:schemeClr val="bg1"/>
                </a:solidFill>
                <a:latin typeface="Rocket Sans" panose="020B0602020202020204" pitchFamily="34" charset="0"/>
                <a:ea typeface="Rocket Sans" panose="020B0602020202020204" pitchFamily="34" charset="0"/>
              </a:rPr>
              <a:t>Networking </a:t>
            </a:r>
            <a:br>
              <a:rPr lang="en-US" sz="800" b="1">
                <a:solidFill>
                  <a:schemeClr val="bg1"/>
                </a:solidFill>
                <a:latin typeface="Rocket Sans" panose="020B0602020202020204" pitchFamily="34" charset="0"/>
                <a:ea typeface="Rocket Sans" panose="020B0602020202020204" pitchFamily="34" charset="0"/>
              </a:rPr>
            </a:br>
            <a:r>
              <a:rPr lang="en-US" sz="800" b="1">
                <a:solidFill>
                  <a:schemeClr val="bg1"/>
                </a:solidFill>
                <a:latin typeface="Rocket Sans" panose="020B0602020202020204" pitchFamily="34" charset="0"/>
                <a:ea typeface="Rocket Sans" panose="020B0602020202020204" pitchFamily="34" charset="0"/>
              </a:rPr>
              <a:t>and Security</a:t>
            </a:r>
          </a:p>
        </p:txBody>
      </p:sp>
      <p:sp>
        <p:nvSpPr>
          <p:cNvPr id="4" name="TextBox 3">
            <a:extLst>
              <a:ext uri="{FF2B5EF4-FFF2-40B4-BE49-F238E27FC236}">
                <a16:creationId xmlns:a16="http://schemas.microsoft.com/office/drawing/2014/main" id="{48B39C70-8864-4470-805B-5BE396B66BAF}"/>
              </a:ext>
            </a:extLst>
          </p:cNvPr>
          <p:cNvSpPr txBox="1"/>
          <p:nvPr/>
        </p:nvSpPr>
        <p:spPr>
          <a:xfrm rot="18579010">
            <a:off x="9395903" y="4796059"/>
            <a:ext cx="768415" cy="184666"/>
          </a:xfrm>
          <a:prstGeom prst="rect">
            <a:avLst/>
          </a:prstGeom>
          <a:noFill/>
        </p:spPr>
        <p:txBody>
          <a:bodyPr wrap="square" rtlCol="0">
            <a:spAutoFit/>
          </a:bodyPr>
          <a:lstStyle/>
          <a:p>
            <a:pPr algn="ctr"/>
            <a:r>
              <a:rPr lang="en-US" sz="600" b="1">
                <a:solidFill>
                  <a:schemeClr val="bg1"/>
                </a:solidFill>
                <a:latin typeface="Rocket Sans" panose="020B0602020202020204" pitchFamily="34" charset="0"/>
                <a:ea typeface="Rocket Sans" panose="020B0602020202020204" pitchFamily="34" charset="0"/>
              </a:rPr>
              <a:t>Risk of OSS</a:t>
            </a:r>
          </a:p>
        </p:txBody>
      </p:sp>
      <p:sp>
        <p:nvSpPr>
          <p:cNvPr id="5" name="TextBox 4">
            <a:extLst>
              <a:ext uri="{FF2B5EF4-FFF2-40B4-BE49-F238E27FC236}">
                <a16:creationId xmlns:a16="http://schemas.microsoft.com/office/drawing/2014/main" id="{52980FF7-D9A5-40A6-963B-510B71825933}"/>
              </a:ext>
            </a:extLst>
          </p:cNvPr>
          <p:cNvSpPr txBox="1"/>
          <p:nvPr/>
        </p:nvSpPr>
        <p:spPr>
          <a:xfrm rot="21299729">
            <a:off x="3712868" y="3948571"/>
            <a:ext cx="2374233" cy="307777"/>
          </a:xfrm>
          <a:prstGeom prst="rect">
            <a:avLst/>
          </a:prstGeom>
          <a:noFill/>
        </p:spPr>
        <p:txBody>
          <a:bodyPr wrap="square" rtlCol="0">
            <a:spAutoFit/>
          </a:bodyPr>
          <a:lstStyle/>
          <a:p>
            <a:pPr algn="ctr"/>
            <a:r>
              <a:rPr lang="en-US" sz="1400" b="1">
                <a:solidFill>
                  <a:schemeClr val="bg1"/>
                </a:solidFill>
                <a:latin typeface="Rocket Sans" panose="020B0602020202020204" pitchFamily="34" charset="0"/>
                <a:ea typeface="Rocket Sans" panose="020B0602020202020204" pitchFamily="34" charset="0"/>
              </a:rPr>
              <a:t>API’s and Secrets</a:t>
            </a:r>
          </a:p>
        </p:txBody>
      </p:sp>
    </p:spTree>
    <p:extLst>
      <p:ext uri="{BB962C8B-B14F-4D97-AF65-F5344CB8AC3E}">
        <p14:creationId xmlns:p14="http://schemas.microsoft.com/office/powerpoint/2010/main" val="2831304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6ACD296-8A67-404F-B962-7F6C04393FF5}"/>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Postman Continued</a:t>
            </a:r>
          </a:p>
        </p:txBody>
      </p:sp>
      <p:pic>
        <p:nvPicPr>
          <p:cNvPr id="4" name="Picture 4" descr="Graphical user interface, application, email&#10;&#10;Description automatically generated">
            <a:extLst>
              <a:ext uri="{FF2B5EF4-FFF2-40B4-BE49-F238E27FC236}">
                <a16:creationId xmlns:a16="http://schemas.microsoft.com/office/drawing/2014/main" id="{7B7DC838-2562-4D2E-A271-C8CB8BA65561}"/>
              </a:ext>
            </a:extLst>
          </p:cNvPr>
          <p:cNvPicPr>
            <a:picLocks noChangeAspect="1"/>
          </p:cNvPicPr>
          <p:nvPr/>
        </p:nvPicPr>
        <p:blipFill>
          <a:blip r:embed="rId2"/>
          <a:stretch>
            <a:fillRect/>
          </a:stretch>
        </p:blipFill>
        <p:spPr>
          <a:xfrm>
            <a:off x="4374567" y="17354"/>
            <a:ext cx="7545733" cy="6795751"/>
          </a:xfrm>
          <a:prstGeom prst="rect">
            <a:avLst/>
          </a:prstGeom>
        </p:spPr>
      </p:pic>
      <p:sp>
        <p:nvSpPr>
          <p:cNvPr id="3" name="Slide Number Placeholder 2">
            <a:extLst>
              <a:ext uri="{FF2B5EF4-FFF2-40B4-BE49-F238E27FC236}">
                <a16:creationId xmlns:a16="http://schemas.microsoft.com/office/drawing/2014/main" id="{9A6ACAA8-730D-4045-AC3F-C8CD83487FBC}"/>
              </a:ext>
            </a:extLst>
          </p:cNvPr>
          <p:cNvSpPr>
            <a:spLocks noGrp="1"/>
          </p:cNvSpPr>
          <p:nvPr>
            <p:ph type="sldNum" sz="quarter" idx="12"/>
          </p:nvPr>
        </p:nvSpPr>
        <p:spPr>
          <a:xfrm>
            <a:off x="11704319"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20</a:t>
            </a:fld>
            <a:endParaRPr lang="en-US" sz="1100">
              <a:solidFill>
                <a:schemeClr val="tx1">
                  <a:lumMod val="50000"/>
                  <a:lumOff val="50000"/>
                </a:schemeClr>
              </a:solidFill>
            </a:endParaRPr>
          </a:p>
        </p:txBody>
      </p:sp>
    </p:spTree>
    <p:extLst>
      <p:ext uri="{BB962C8B-B14F-4D97-AF65-F5344CB8AC3E}">
        <p14:creationId xmlns:p14="http://schemas.microsoft.com/office/powerpoint/2010/main" val="18882832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EEB387-4F03-4434-B035-2091AF9B6746}"/>
              </a:ext>
            </a:extLst>
          </p:cNvPr>
          <p:cNvSpPr>
            <a:spLocks noGrp="1"/>
          </p:cNvSpPr>
          <p:nvPr>
            <p:ph type="title"/>
          </p:nvPr>
        </p:nvSpPr>
        <p:spPr>
          <a:xfrm>
            <a:off x="148619" y="125723"/>
            <a:ext cx="5323715" cy="683415"/>
          </a:xfrm>
        </p:spPr>
        <p:txBody>
          <a:bodyPr vert="horz" lIns="91440" tIns="45720" rIns="91440" bIns="45720" rtlCol="0" anchor="b">
            <a:normAutofit/>
          </a:bodyPr>
          <a:lstStyle/>
          <a:p>
            <a:r>
              <a:rPr lang="en-US" sz="4000">
                <a:cs typeface="Calibri Light"/>
              </a:rPr>
              <a:t>Stuff To Think About:</a:t>
            </a:r>
            <a:endParaRPr lang="en-US" sz="4000" kern="1200">
              <a:latin typeface="+mj-lt"/>
              <a:cs typeface="Calibri Light"/>
            </a:endParaRPr>
          </a:p>
        </p:txBody>
      </p:sp>
      <p:sp>
        <p:nvSpPr>
          <p:cNvPr id="7" name="TextBox 6">
            <a:extLst>
              <a:ext uri="{FF2B5EF4-FFF2-40B4-BE49-F238E27FC236}">
                <a16:creationId xmlns:a16="http://schemas.microsoft.com/office/drawing/2014/main" id="{473CB594-4EC4-4CF2-BC13-D1E99611D285}"/>
              </a:ext>
            </a:extLst>
          </p:cNvPr>
          <p:cNvSpPr txBox="1"/>
          <p:nvPr/>
        </p:nvSpPr>
        <p:spPr>
          <a:xfrm>
            <a:off x="6176" y="977783"/>
            <a:ext cx="8123806" cy="5894527"/>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2600"/>
              <a:t>Reminders of Security Considerations:</a:t>
            </a:r>
          </a:p>
          <a:p>
            <a:pPr indent="-228600">
              <a:lnSpc>
                <a:spcPct val="90000"/>
              </a:lnSpc>
              <a:spcAft>
                <a:spcPts val="600"/>
              </a:spcAft>
              <a:buFont typeface="Arial" panose="020B0604020202020204" pitchFamily="34" charset="0"/>
              <a:buChar char="•"/>
            </a:pPr>
            <a:r>
              <a:rPr lang="en-US" sz="2600">
                <a:cs typeface="Calibri"/>
              </a:rPr>
              <a:t>Use Authentication &amp; Authorization</a:t>
            </a:r>
          </a:p>
          <a:p>
            <a:pPr indent="-228600">
              <a:lnSpc>
                <a:spcPct val="90000"/>
              </a:lnSpc>
              <a:spcAft>
                <a:spcPts val="600"/>
              </a:spcAft>
              <a:buFont typeface="Arial" panose="020B0604020202020204" pitchFamily="34" charset="0"/>
              <a:buChar char="•"/>
            </a:pPr>
            <a:r>
              <a:rPr lang="en-US" sz="2600">
                <a:cs typeface="Calibri"/>
              </a:rPr>
              <a:t>Use API Keys (&amp; User Tokens)</a:t>
            </a:r>
          </a:p>
          <a:p>
            <a:pPr indent="-228600">
              <a:lnSpc>
                <a:spcPct val="90000"/>
              </a:lnSpc>
              <a:spcAft>
                <a:spcPts val="600"/>
              </a:spcAft>
              <a:buFont typeface="Arial" panose="020B0604020202020204" pitchFamily="34" charset="0"/>
              <a:buChar char="•"/>
            </a:pPr>
            <a:r>
              <a:rPr lang="en-US" sz="2600">
                <a:cs typeface="Calibri"/>
              </a:rPr>
              <a:t>Use Encryption (HMAC)</a:t>
            </a:r>
          </a:p>
          <a:p>
            <a:pPr indent="-228600">
              <a:lnSpc>
                <a:spcPct val="90000"/>
              </a:lnSpc>
              <a:spcAft>
                <a:spcPts val="600"/>
              </a:spcAft>
              <a:buFont typeface="Arial" panose="020B0604020202020204" pitchFamily="34" charset="0"/>
              <a:buChar char="•"/>
            </a:pPr>
            <a:r>
              <a:rPr lang="en-US" sz="2600">
                <a:cs typeface="Calibri"/>
              </a:rPr>
              <a:t>Document your APIs</a:t>
            </a:r>
          </a:p>
          <a:p>
            <a:pPr indent="-228600">
              <a:lnSpc>
                <a:spcPct val="90000"/>
              </a:lnSpc>
              <a:spcAft>
                <a:spcPts val="600"/>
              </a:spcAft>
              <a:buFont typeface="Arial" panose="020B0604020202020204" pitchFamily="34" charset="0"/>
              <a:buChar char="•"/>
            </a:pPr>
            <a:r>
              <a:rPr lang="en-US" sz="2600">
                <a:cs typeface="Calibri"/>
              </a:rPr>
              <a:t>Keep secrets out of source code, </a:t>
            </a:r>
            <a:r>
              <a:rPr lang="en-US" sz="2600">
                <a:ea typeface="+mn-lt"/>
                <a:cs typeface="+mn-lt"/>
              </a:rPr>
              <a:t>applications, pipelines, etc.</a:t>
            </a:r>
            <a:endParaRPr lang="en-US" sz="2600">
              <a:cs typeface="Calibri" panose="020F0502020204030204"/>
            </a:endParaRPr>
          </a:p>
          <a:p>
            <a:pPr>
              <a:lnSpc>
                <a:spcPct val="90000"/>
              </a:lnSpc>
              <a:spcAft>
                <a:spcPts val="600"/>
              </a:spcAft>
            </a:pPr>
            <a:r>
              <a:rPr lang="en-US" sz="2600">
                <a:cs typeface="Calibri" panose="020F0502020204030204"/>
              </a:rPr>
              <a:t>….</a:t>
            </a:r>
            <a:endParaRPr lang="en-US" sz="2600"/>
          </a:p>
          <a:p>
            <a:pPr indent="-228600">
              <a:lnSpc>
                <a:spcPct val="90000"/>
              </a:lnSpc>
              <a:spcAft>
                <a:spcPts val="600"/>
              </a:spcAft>
              <a:buFont typeface="Arial" panose="020B0604020202020204" pitchFamily="34" charset="0"/>
              <a:buChar char="•"/>
            </a:pPr>
            <a:r>
              <a:rPr lang="en-US" sz="2600">
                <a:cs typeface="Calibri" panose="020F0502020204030204"/>
              </a:rPr>
              <a:t>Learn more about Security:</a:t>
            </a:r>
          </a:p>
          <a:p>
            <a:pPr lvl="1" indent="-228600">
              <a:lnSpc>
                <a:spcPct val="90000"/>
              </a:lnSpc>
              <a:spcAft>
                <a:spcPts val="600"/>
              </a:spcAft>
              <a:buFont typeface="Arial" panose="020B0604020202020204" pitchFamily="34" charset="0"/>
              <a:buChar char="•"/>
            </a:pPr>
            <a:r>
              <a:rPr lang="en-US" sz="2600">
                <a:cs typeface="Calibri" panose="020F0502020204030204"/>
              </a:rPr>
              <a:t>RM Tech GuideBook: shorty/</a:t>
            </a:r>
            <a:r>
              <a:rPr lang="en-US" sz="2600">
                <a:ea typeface="+mn-lt"/>
                <a:cs typeface="+mn-lt"/>
              </a:rPr>
              <a:t>guidebook</a:t>
            </a:r>
          </a:p>
          <a:p>
            <a:pPr lvl="1" indent="-228600">
              <a:lnSpc>
                <a:spcPct val="90000"/>
              </a:lnSpc>
              <a:spcAft>
                <a:spcPts val="600"/>
              </a:spcAft>
              <a:buFont typeface="Arial" panose="020B0604020202020204" pitchFamily="34" charset="0"/>
              <a:buChar char="•"/>
            </a:pPr>
            <a:r>
              <a:rPr lang="en-US" sz="2600">
                <a:cs typeface="Calibri" panose="020F0502020204030204"/>
              </a:rPr>
              <a:t>OWASP: </a:t>
            </a:r>
            <a:r>
              <a:rPr lang="en-US" sz="2600">
                <a:ea typeface="+mn-lt"/>
                <a:cs typeface="+mn-lt"/>
                <a:hlinkClick r:id="rId2"/>
              </a:rPr>
              <a:t>https://owasp.org/</a:t>
            </a:r>
            <a:r>
              <a:rPr lang="en-US" sz="2600">
                <a:ea typeface="+mn-lt"/>
                <a:cs typeface="+mn-lt"/>
              </a:rPr>
              <a:t> </a:t>
            </a:r>
            <a:endParaRPr lang="en-US" sz="2600">
              <a:cs typeface="Calibri" panose="020F0502020204030204"/>
            </a:endParaRPr>
          </a:p>
          <a:p>
            <a:pPr lvl="1" indent="-228600">
              <a:lnSpc>
                <a:spcPct val="90000"/>
              </a:lnSpc>
              <a:spcAft>
                <a:spcPts val="600"/>
              </a:spcAft>
              <a:buFont typeface="Arial" panose="020B0604020202020204" pitchFamily="34" charset="0"/>
              <a:buChar char="•"/>
            </a:pPr>
            <a:r>
              <a:rPr lang="en-US" sz="2600">
                <a:cs typeface="Calibri" panose="020F0502020204030204"/>
              </a:rPr>
              <a:t>DZone: </a:t>
            </a:r>
            <a:r>
              <a:rPr lang="en-US" sz="2600">
                <a:ea typeface="+mn-lt"/>
                <a:cs typeface="+mn-lt"/>
                <a:hlinkClick r:id="rId3"/>
              </a:rPr>
              <a:t>https://dzone.com/refcardz/rest-api-security-1</a:t>
            </a:r>
            <a:r>
              <a:rPr lang="en-US" sz="2600">
                <a:ea typeface="+mn-lt"/>
                <a:cs typeface="+mn-lt"/>
              </a:rPr>
              <a:t> </a:t>
            </a:r>
            <a:endParaRPr lang="en-US" sz="2600">
              <a:cs typeface="Calibri" panose="020F0502020204030204"/>
            </a:endParaRPr>
          </a:p>
          <a:p>
            <a:pPr lvl="1" indent="-228600">
              <a:lnSpc>
                <a:spcPct val="90000"/>
              </a:lnSpc>
              <a:spcAft>
                <a:spcPts val="600"/>
              </a:spcAft>
              <a:buFont typeface="Arial" panose="020B0604020202020204" pitchFamily="34" charset="0"/>
              <a:buChar char="•"/>
            </a:pPr>
            <a:r>
              <a:rPr lang="en-US" sz="2600">
                <a:cs typeface="Calibri" panose="020F0502020204030204"/>
              </a:rPr>
              <a:t>General Security Guidance: shorty/sec101</a:t>
            </a:r>
          </a:p>
        </p:txBody>
      </p:sp>
      <p:sp>
        <p:nvSpPr>
          <p:cNvPr id="14" name="Rectangle 13">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17">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9">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ext, sign&#10;&#10;Description automatically generated">
            <a:extLst>
              <a:ext uri="{FF2B5EF4-FFF2-40B4-BE49-F238E27FC236}">
                <a16:creationId xmlns:a16="http://schemas.microsoft.com/office/drawing/2014/main" id="{6CBB1F1B-2E7A-498C-BCF2-CD64FCA3267D}"/>
              </a:ext>
            </a:extLst>
          </p:cNvPr>
          <p:cNvPicPr>
            <a:picLocks noChangeAspect="1"/>
          </p:cNvPicPr>
          <p:nvPr/>
        </p:nvPicPr>
        <p:blipFill>
          <a:blip r:embed="rId4"/>
          <a:stretch>
            <a:fillRect/>
          </a:stretch>
        </p:blipFill>
        <p:spPr>
          <a:xfrm>
            <a:off x="8496485" y="373372"/>
            <a:ext cx="3314457" cy="2210854"/>
          </a:xfrm>
          <a:prstGeom prst="rect">
            <a:avLst/>
          </a:prstGeom>
        </p:spPr>
      </p:pic>
      <p:sp>
        <p:nvSpPr>
          <p:cNvPr id="3" name="Slide Number Placeholder 2">
            <a:extLst>
              <a:ext uri="{FF2B5EF4-FFF2-40B4-BE49-F238E27FC236}">
                <a16:creationId xmlns:a16="http://schemas.microsoft.com/office/drawing/2014/main" id="{10B45DBD-8430-445D-B2B7-3BE42E8DBCC2}"/>
              </a:ext>
            </a:extLst>
          </p:cNvPr>
          <p:cNvSpPr>
            <a:spLocks noGrp="1"/>
          </p:cNvSpPr>
          <p:nvPr>
            <p:ph type="sldNum" sz="quarter" idx="12"/>
          </p:nvPr>
        </p:nvSpPr>
        <p:spPr>
          <a:xfrm>
            <a:off x="11704320" y="6459378"/>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rgbClr val="FFFFFF"/>
                </a:solidFill>
              </a:rPr>
              <a:pPr>
                <a:spcAft>
                  <a:spcPts val="600"/>
                </a:spcAft>
              </a:pPr>
              <a:t>21</a:t>
            </a:fld>
            <a:endParaRPr lang="en-US" sz="1100">
              <a:solidFill>
                <a:srgbClr val="FFFFFF"/>
              </a:solidFill>
            </a:endParaRPr>
          </a:p>
        </p:txBody>
      </p:sp>
      <p:pic>
        <p:nvPicPr>
          <p:cNvPr id="5" name="Picture 5" descr="Text, icon&#10;&#10;Description automatically generated">
            <a:extLst>
              <a:ext uri="{FF2B5EF4-FFF2-40B4-BE49-F238E27FC236}">
                <a16:creationId xmlns:a16="http://schemas.microsoft.com/office/drawing/2014/main" id="{2E188CD4-6B08-41CC-ABF5-F704D8A37865}"/>
              </a:ext>
            </a:extLst>
          </p:cNvPr>
          <p:cNvPicPr>
            <a:picLocks noChangeAspect="1"/>
          </p:cNvPicPr>
          <p:nvPr/>
        </p:nvPicPr>
        <p:blipFill>
          <a:blip r:embed="rId5"/>
          <a:stretch>
            <a:fillRect/>
          </a:stretch>
        </p:blipFill>
        <p:spPr>
          <a:xfrm>
            <a:off x="8778993" y="4484309"/>
            <a:ext cx="2743200" cy="1012641"/>
          </a:xfrm>
          <a:prstGeom prst="rect">
            <a:avLst/>
          </a:prstGeom>
        </p:spPr>
      </p:pic>
    </p:spTree>
    <p:extLst>
      <p:ext uri="{BB962C8B-B14F-4D97-AF65-F5344CB8AC3E}">
        <p14:creationId xmlns:p14="http://schemas.microsoft.com/office/powerpoint/2010/main" val="40839005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D0D6D3E-D7F9-4591-9CA9-DDF4DB1F7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E67C63AD-5F18-4217-A9FC-90CDA172D7C7}"/>
              </a:ext>
            </a:extLst>
          </p:cNvPr>
          <p:cNvSpPr>
            <a:spLocks noGrp="1"/>
          </p:cNvSpPr>
          <p:nvPr>
            <p:ph type="title"/>
          </p:nvPr>
        </p:nvSpPr>
        <p:spPr>
          <a:xfrm>
            <a:off x="982639" y="1012536"/>
            <a:ext cx="4613300" cy="3163224"/>
          </a:xfrm>
        </p:spPr>
        <p:txBody>
          <a:bodyPr vert="horz" lIns="91440" tIns="45720" rIns="91440" bIns="45720" rtlCol="0" anchor="t">
            <a:normAutofit/>
          </a:bodyPr>
          <a:lstStyle/>
          <a:p>
            <a:r>
              <a:rPr lang="en-US" sz="4800"/>
              <a:t>Questions?</a:t>
            </a:r>
          </a:p>
        </p:txBody>
      </p:sp>
      <p:sp>
        <p:nvSpPr>
          <p:cNvPr id="21" name="Rectangle 20">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4068664" cy="6858000"/>
          </a:xfrm>
          <a:prstGeom prst="rect">
            <a:avLst/>
          </a:prstGeom>
          <a:gradFill>
            <a:gsLst>
              <a:gs pos="26000">
                <a:srgbClr val="000000"/>
              </a:gs>
              <a:gs pos="100000">
                <a:schemeClr val="accent1"/>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3611463" cy="6858000"/>
          </a:xfrm>
          <a:prstGeom prst="rect">
            <a:avLst/>
          </a:prstGeom>
          <a:gradFill>
            <a:gsLst>
              <a:gs pos="0">
                <a:schemeClr val="accent1">
                  <a:lumMod val="75000"/>
                  <a:alpha val="56000"/>
                </a:schemeClr>
              </a:gs>
              <a:gs pos="100000">
                <a:srgbClr val="000000">
                  <a:alpha val="52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230721" y="-107390"/>
            <a:ext cx="3853890" cy="4068665"/>
          </a:xfrm>
          <a:prstGeom prst="rect">
            <a:avLst/>
          </a:prstGeom>
          <a:gradFill>
            <a:gsLst>
              <a:gs pos="0">
                <a:srgbClr val="000000">
                  <a:alpha val="34000"/>
                </a:srgbClr>
              </a:gs>
              <a:gs pos="96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A picture containing text&#10;&#10;Description automatically generated">
            <a:extLst>
              <a:ext uri="{FF2B5EF4-FFF2-40B4-BE49-F238E27FC236}">
                <a16:creationId xmlns:a16="http://schemas.microsoft.com/office/drawing/2014/main" id="{B2F71FF2-02A3-4333-8A61-754AFE4A41CA}"/>
              </a:ext>
            </a:extLst>
          </p:cNvPr>
          <p:cNvPicPr>
            <a:picLocks noChangeAspect="1"/>
          </p:cNvPicPr>
          <p:nvPr/>
        </p:nvPicPr>
        <p:blipFill rotWithShape="1">
          <a:blip r:embed="rId3"/>
          <a:srcRect l="44001" r="-2" b="-2"/>
          <a:stretch/>
        </p:blipFill>
        <p:spPr>
          <a:xfrm>
            <a:off x="6096000" y="1012536"/>
            <a:ext cx="4756162" cy="4756162"/>
          </a:xfrm>
          <a:custGeom>
            <a:avLst/>
            <a:gdLst/>
            <a:ahLst/>
            <a:cxnLst/>
            <a:rect l="l" t="t" r="r" b="b"/>
            <a:pathLst>
              <a:path w="5031136" h="5031136">
                <a:moveTo>
                  <a:pt x="2515568" y="0"/>
                </a:moveTo>
                <a:cubicBezTo>
                  <a:pt x="3904878" y="0"/>
                  <a:pt x="5031136" y="1126258"/>
                  <a:pt x="5031136" y="2515568"/>
                </a:cubicBezTo>
                <a:cubicBezTo>
                  <a:pt x="5031136" y="3904878"/>
                  <a:pt x="3904878" y="5031136"/>
                  <a:pt x="2515568" y="5031136"/>
                </a:cubicBezTo>
                <a:cubicBezTo>
                  <a:pt x="1126258" y="5031136"/>
                  <a:pt x="0" y="3904878"/>
                  <a:pt x="0" y="2515568"/>
                </a:cubicBezTo>
                <a:cubicBezTo>
                  <a:pt x="0" y="1126258"/>
                  <a:pt x="1126258" y="0"/>
                  <a:pt x="2515568" y="0"/>
                </a:cubicBezTo>
                <a:close/>
              </a:path>
            </a:pathLst>
          </a:custGeom>
        </p:spPr>
      </p:pic>
      <p:sp>
        <p:nvSpPr>
          <p:cNvPr id="3" name="Slide Number Placeholder 2">
            <a:extLst>
              <a:ext uri="{FF2B5EF4-FFF2-40B4-BE49-F238E27FC236}">
                <a16:creationId xmlns:a16="http://schemas.microsoft.com/office/drawing/2014/main" id="{07B80DC8-F581-470A-B003-78D9AA6BBDE5}"/>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defRPr/>
            </a:pPr>
            <a:fld id="{5673DBE7-E9D8-9B45-8EBE-50306F62FEF5}" type="slidenum">
              <a:rPr lang="en-US" sz="1100">
                <a:solidFill>
                  <a:srgbClr val="FFFFFF"/>
                </a:solidFill>
                <a:latin typeface="Calibri" panose="020F0502020204030204"/>
              </a:rPr>
              <a:pPr>
                <a:spcAft>
                  <a:spcPts val="600"/>
                </a:spcAft>
                <a:defRPr/>
              </a:pPr>
              <a:t>22</a:t>
            </a:fld>
            <a:endParaRPr lang="en-US" sz="1100">
              <a:solidFill>
                <a:srgbClr val="FFFFFF"/>
              </a:solidFill>
              <a:latin typeface="Calibri" panose="020F0502020204030204"/>
            </a:endParaRPr>
          </a:p>
        </p:txBody>
      </p:sp>
      <p:sp>
        <p:nvSpPr>
          <p:cNvPr id="4" name="TextBox 3">
            <a:extLst>
              <a:ext uri="{FF2B5EF4-FFF2-40B4-BE49-F238E27FC236}">
                <a16:creationId xmlns:a16="http://schemas.microsoft.com/office/drawing/2014/main" id="{52925733-CA8D-463B-B31A-04BD43C053C2}"/>
              </a:ext>
            </a:extLst>
          </p:cNvPr>
          <p:cNvSpPr txBox="1"/>
          <p:nvPr/>
        </p:nvSpPr>
        <p:spPr>
          <a:xfrm>
            <a:off x="833718" y="1515036"/>
            <a:ext cx="846268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Tree>
    <p:extLst>
      <p:ext uri="{BB962C8B-B14F-4D97-AF65-F5344CB8AC3E}">
        <p14:creationId xmlns:p14="http://schemas.microsoft.com/office/powerpoint/2010/main" val="2925955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2" name="Rectangle 71">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73"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7" name="Picture 6" descr="Icon&#10;&#10;Description automatically generated">
            <a:extLst>
              <a:ext uri="{FF2B5EF4-FFF2-40B4-BE49-F238E27FC236}">
                <a16:creationId xmlns:a16="http://schemas.microsoft.com/office/drawing/2014/main" id="{0AA83377-584A-4696-B96F-6CAC5F7D6396}"/>
              </a:ext>
            </a:extLst>
          </p:cNvPr>
          <p:cNvPicPr>
            <a:picLocks noChangeAspect="1"/>
          </p:cNvPicPr>
          <p:nvPr/>
        </p:nvPicPr>
        <p:blipFill rotWithShape="1">
          <a:blip r:embed="rId4">
            <a:alphaModFix amt="30000"/>
          </a:blip>
          <a:srcRect t="24291" r="-2" b="19441"/>
          <a:stretch/>
        </p:blipFill>
        <p:spPr>
          <a:xfrm>
            <a:off x="-2" y="10"/>
            <a:ext cx="12188389" cy="6857990"/>
          </a:xfrm>
          <a:prstGeom prst="rect">
            <a:avLst/>
          </a:prstGeom>
        </p:spPr>
      </p:pic>
      <p:grpSp>
        <p:nvGrpSpPr>
          <p:cNvPr id="75" name="Group 74">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76"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77" name="Group 76">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78"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79"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0"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1"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2"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3"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4"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27AD49E-3B88-4549-995D-330702DE5C3C}"/>
              </a:ext>
            </a:extLst>
          </p:cNvPr>
          <p:cNvSpPr>
            <a:spLocks noGrp="1"/>
          </p:cNvSpPr>
          <p:nvPr>
            <p:ph type="ctrTitle"/>
          </p:nvPr>
        </p:nvSpPr>
        <p:spPr>
          <a:xfrm>
            <a:off x="2667000" y="2328334"/>
            <a:ext cx="6858000" cy="1367896"/>
          </a:xfrm>
        </p:spPr>
        <p:txBody>
          <a:bodyPr>
            <a:normAutofit/>
          </a:bodyPr>
          <a:lstStyle/>
          <a:p>
            <a:pPr algn="ctr"/>
            <a:r>
              <a:rPr lang="en-US"/>
              <a:t>Kubernetes</a:t>
            </a:r>
          </a:p>
        </p:txBody>
      </p:sp>
      <p:sp>
        <p:nvSpPr>
          <p:cNvPr id="3" name="Subtitle 2">
            <a:extLst>
              <a:ext uri="{FF2B5EF4-FFF2-40B4-BE49-F238E27FC236}">
                <a16:creationId xmlns:a16="http://schemas.microsoft.com/office/drawing/2014/main" id="{7FE72D10-2BD9-448A-9B6F-3C2180DD1DF5}"/>
              </a:ext>
            </a:extLst>
          </p:cNvPr>
          <p:cNvSpPr>
            <a:spLocks noGrp="1"/>
          </p:cNvSpPr>
          <p:nvPr>
            <p:ph type="subTitle" idx="1"/>
          </p:nvPr>
        </p:nvSpPr>
        <p:spPr>
          <a:xfrm>
            <a:off x="2667001" y="3602038"/>
            <a:ext cx="6857999" cy="953029"/>
          </a:xfrm>
        </p:spPr>
        <p:txBody>
          <a:bodyPr>
            <a:normAutofit/>
          </a:bodyPr>
          <a:lstStyle/>
          <a:p>
            <a:pPr algn="ctr"/>
            <a:r>
              <a:rPr lang="en-US"/>
              <a:t>Matt counts | Nexsys | x58122</a:t>
            </a:r>
          </a:p>
        </p:txBody>
      </p:sp>
    </p:spTree>
    <p:extLst>
      <p:ext uri="{BB962C8B-B14F-4D97-AF65-F5344CB8AC3E}">
        <p14:creationId xmlns:p14="http://schemas.microsoft.com/office/powerpoint/2010/main" val="4197360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1" name="Group 10">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2"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4"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5"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6"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7"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8"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9"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0"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1"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2"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3"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5"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6"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7"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8"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0"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1"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2"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3"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4"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5"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6"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7"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8"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grpSp>
      <p:sp>
        <p:nvSpPr>
          <p:cNvPr id="2" name="Title 1">
            <a:extLst>
              <a:ext uri="{FF2B5EF4-FFF2-40B4-BE49-F238E27FC236}">
                <a16:creationId xmlns:a16="http://schemas.microsoft.com/office/drawing/2014/main" id="{489D3E48-4DE3-4AC5-AC4C-DE3F45BE77AB}"/>
              </a:ext>
            </a:extLst>
          </p:cNvPr>
          <p:cNvSpPr>
            <a:spLocks noGrp="1"/>
          </p:cNvSpPr>
          <p:nvPr>
            <p:ph type="title"/>
          </p:nvPr>
        </p:nvSpPr>
        <p:spPr>
          <a:xfrm>
            <a:off x="1141413" y="618518"/>
            <a:ext cx="9905998" cy="1478570"/>
          </a:xfrm>
        </p:spPr>
        <p:txBody>
          <a:bodyPr>
            <a:normAutofit/>
          </a:bodyPr>
          <a:lstStyle/>
          <a:p>
            <a:r>
              <a:rPr lang="en-US"/>
              <a:t>Full Disclosure</a:t>
            </a:r>
          </a:p>
        </p:txBody>
      </p:sp>
      <p:sp>
        <p:nvSpPr>
          <p:cNvPr id="4" name="Slide Number Placeholder 3">
            <a:extLst>
              <a:ext uri="{FF2B5EF4-FFF2-40B4-BE49-F238E27FC236}">
                <a16:creationId xmlns:a16="http://schemas.microsoft.com/office/drawing/2014/main" id="{DA5E286E-B410-486A-AA57-0C8B66493B07}"/>
              </a:ext>
            </a:extLst>
          </p:cNvPr>
          <p:cNvSpPr>
            <a:spLocks noGrp="1"/>
          </p:cNvSpPr>
          <p:nvPr>
            <p:ph type="sldNum" sz="quarter" idx="12"/>
          </p:nvPr>
        </p:nvSpPr>
        <p:spPr>
          <a:xfrm>
            <a:off x="10276321" y="5883274"/>
            <a:ext cx="771089"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24</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grpSp>
        <p:nvGrpSpPr>
          <p:cNvPr id="40" name="Group 39">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1"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2"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3"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4"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5"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6"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7"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8"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9"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50"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grpSp>
      <p:pic>
        <p:nvPicPr>
          <p:cNvPr id="6" name="Picture 5" descr="Text&#10;&#10;Description automatically generated">
            <a:extLst>
              <a:ext uri="{FF2B5EF4-FFF2-40B4-BE49-F238E27FC236}">
                <a16:creationId xmlns:a16="http://schemas.microsoft.com/office/drawing/2014/main" id="{B25AC156-B98A-4470-B925-2986BA3454DE}"/>
              </a:ext>
            </a:extLst>
          </p:cNvPr>
          <p:cNvPicPr>
            <a:picLocks noChangeAspect="1"/>
          </p:cNvPicPr>
          <p:nvPr/>
        </p:nvPicPr>
        <p:blipFill>
          <a:blip r:embed="rId2"/>
          <a:stretch>
            <a:fillRect/>
          </a:stretch>
        </p:blipFill>
        <p:spPr>
          <a:xfrm>
            <a:off x="1640344" y="2483594"/>
            <a:ext cx="8908136" cy="2132111"/>
          </a:xfrm>
          <a:prstGeom prst="rect">
            <a:avLst/>
          </a:prstGeom>
        </p:spPr>
      </p:pic>
    </p:spTree>
    <p:extLst>
      <p:ext uri="{BB962C8B-B14F-4D97-AF65-F5344CB8AC3E}">
        <p14:creationId xmlns:p14="http://schemas.microsoft.com/office/powerpoint/2010/main" val="593711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D8B2A7C1-6B87-42B6-A265-8E7C091F06D7}"/>
              </a:ext>
            </a:extLst>
          </p:cNvPr>
          <p:cNvSpPr>
            <a:spLocks noGrp="1"/>
          </p:cNvSpPr>
          <p:nvPr>
            <p:ph type="title"/>
          </p:nvPr>
        </p:nvSpPr>
        <p:spPr>
          <a:xfrm>
            <a:off x="1141413" y="618518"/>
            <a:ext cx="9905998" cy="1478570"/>
          </a:xfrm>
        </p:spPr>
        <p:txBody>
          <a:bodyPr>
            <a:normAutofit/>
          </a:bodyPr>
          <a:lstStyle/>
          <a:p>
            <a:r>
              <a:rPr lang="en-US"/>
              <a:t>What is Kubernetes?</a:t>
            </a:r>
          </a:p>
        </p:txBody>
      </p:sp>
      <p:sp>
        <p:nvSpPr>
          <p:cNvPr id="3" name="Content Placeholder 2">
            <a:extLst>
              <a:ext uri="{FF2B5EF4-FFF2-40B4-BE49-F238E27FC236}">
                <a16:creationId xmlns:a16="http://schemas.microsoft.com/office/drawing/2014/main" id="{07172B4C-9DC9-48E8-AA00-312403DC7971}"/>
              </a:ext>
            </a:extLst>
          </p:cNvPr>
          <p:cNvSpPr>
            <a:spLocks noGrp="1"/>
          </p:cNvSpPr>
          <p:nvPr>
            <p:ph idx="1"/>
          </p:nvPr>
        </p:nvSpPr>
        <p:spPr>
          <a:xfrm>
            <a:off x="1141412" y="2249487"/>
            <a:ext cx="9905999" cy="3541714"/>
          </a:xfrm>
        </p:spPr>
        <p:txBody>
          <a:bodyPr>
            <a:normAutofit/>
          </a:bodyPr>
          <a:lstStyle/>
          <a:p>
            <a:pPr marL="0" indent="0">
              <a:buNone/>
            </a:pPr>
            <a:r>
              <a:rPr lang="en-US"/>
              <a:t>“</a:t>
            </a:r>
            <a:r>
              <a:rPr lang="en-US" b="0" i="0">
                <a:effectLst/>
                <a:latin typeface="open sans" panose="020B0606030504020204" pitchFamily="34" charset="0"/>
              </a:rPr>
              <a:t>Kubernetes is a portable, extensible, open-source platform for managing containerized workloads and services, that facilitates both declarative configuration and automation</a:t>
            </a:r>
            <a:r>
              <a:rPr lang="en-US"/>
              <a:t>”</a:t>
            </a:r>
          </a:p>
          <a:p>
            <a:pPr marL="0" indent="0" algn="r">
              <a:buNone/>
            </a:pPr>
            <a:r>
              <a:rPr lang="en-US"/>
              <a:t>- kubernetes.io</a:t>
            </a:r>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5" name="Picture 4" descr="Icon&#10;&#10;Description automatically generated">
            <a:extLst>
              <a:ext uri="{FF2B5EF4-FFF2-40B4-BE49-F238E27FC236}">
                <a16:creationId xmlns:a16="http://schemas.microsoft.com/office/drawing/2014/main" id="{91226272-E0D4-422B-A0F0-9062A2FD4682}"/>
              </a:ext>
            </a:extLst>
          </p:cNvPr>
          <p:cNvPicPr>
            <a:picLocks noChangeAspect="1"/>
          </p:cNvPicPr>
          <p:nvPr/>
        </p:nvPicPr>
        <p:blipFill>
          <a:blip r:embed="rId2"/>
          <a:stretch>
            <a:fillRect/>
          </a:stretch>
        </p:blipFill>
        <p:spPr>
          <a:xfrm>
            <a:off x="4833298" y="4030663"/>
            <a:ext cx="2577790" cy="2577790"/>
          </a:xfrm>
          <a:prstGeom prst="rect">
            <a:avLst/>
          </a:prstGeom>
        </p:spPr>
      </p:pic>
      <p:sp>
        <p:nvSpPr>
          <p:cNvPr id="6" name="Slide Number Placeholder 5">
            <a:extLst>
              <a:ext uri="{FF2B5EF4-FFF2-40B4-BE49-F238E27FC236}">
                <a16:creationId xmlns:a16="http://schemas.microsoft.com/office/drawing/2014/main" id="{A836B129-A296-4BA1-A9F3-85348153DB12}"/>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23879288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681382EA-5135-4C3A-AAAB-6A2ED0E54CF8}"/>
              </a:ext>
            </a:extLst>
          </p:cNvPr>
          <p:cNvSpPr>
            <a:spLocks noGrp="1"/>
          </p:cNvSpPr>
          <p:nvPr>
            <p:ph type="title"/>
          </p:nvPr>
        </p:nvSpPr>
        <p:spPr>
          <a:xfrm>
            <a:off x="1141413" y="618518"/>
            <a:ext cx="9905998" cy="1478570"/>
          </a:xfrm>
        </p:spPr>
        <p:txBody>
          <a:bodyPr>
            <a:normAutofit/>
          </a:bodyPr>
          <a:lstStyle/>
          <a:p>
            <a:r>
              <a:rPr lang="en-US"/>
              <a:t>What does that mean?</a:t>
            </a:r>
          </a:p>
        </p:txBody>
      </p:sp>
      <p:sp>
        <p:nvSpPr>
          <p:cNvPr id="3" name="Content Placeholder 2">
            <a:extLst>
              <a:ext uri="{FF2B5EF4-FFF2-40B4-BE49-F238E27FC236}">
                <a16:creationId xmlns:a16="http://schemas.microsoft.com/office/drawing/2014/main" id="{7590CF04-E423-4474-817E-7E2A3D7230A0}"/>
              </a:ext>
            </a:extLst>
          </p:cNvPr>
          <p:cNvSpPr>
            <a:spLocks noGrp="1"/>
          </p:cNvSpPr>
          <p:nvPr>
            <p:ph idx="1"/>
          </p:nvPr>
        </p:nvSpPr>
        <p:spPr>
          <a:xfrm>
            <a:off x="1141412" y="2249486"/>
            <a:ext cx="9905999" cy="4356101"/>
          </a:xfrm>
        </p:spPr>
        <p:txBody>
          <a:bodyPr>
            <a:normAutofit/>
          </a:bodyPr>
          <a:lstStyle/>
          <a:p>
            <a:r>
              <a:rPr lang="en-US"/>
              <a:t>Super short version – it manages containers</a:t>
            </a:r>
          </a:p>
          <a:p>
            <a:r>
              <a:rPr lang="en-US"/>
              <a:t>Kubernetes makes maintaining a microservice architecture easier by removing the dependency on virtual machines and makes managing dedicated servers easier (nodes)</a:t>
            </a:r>
          </a:p>
          <a:p>
            <a:r>
              <a:rPr lang="en-US"/>
              <a:t>Huge benefit to cloud native apps or projects.</a:t>
            </a:r>
          </a:p>
          <a:p>
            <a:r>
              <a:rPr lang="en-US"/>
              <a:t>Developed by Google using Go. Promoted to a full project by the CNCF.</a:t>
            </a:r>
          </a:p>
          <a:p>
            <a:r>
              <a:rPr lang="en-US"/>
              <a:t>You may also see “K8S” in reference to Kubernetes.</a:t>
            </a:r>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
        <p:nvSpPr>
          <p:cNvPr id="4" name="Slide Number Placeholder 3">
            <a:extLst>
              <a:ext uri="{FF2B5EF4-FFF2-40B4-BE49-F238E27FC236}">
                <a16:creationId xmlns:a16="http://schemas.microsoft.com/office/drawing/2014/main" id="{51916979-3314-451A-927D-AA30ABFD2F8D}"/>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28496178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432A82BA-2534-4CE6-B089-B3C91F9301F6}"/>
              </a:ext>
            </a:extLst>
          </p:cNvPr>
          <p:cNvSpPr>
            <a:spLocks noGrp="1"/>
          </p:cNvSpPr>
          <p:nvPr>
            <p:ph type="title"/>
          </p:nvPr>
        </p:nvSpPr>
        <p:spPr>
          <a:xfrm>
            <a:off x="1141413" y="618518"/>
            <a:ext cx="9905998" cy="1478570"/>
          </a:xfrm>
        </p:spPr>
        <p:txBody>
          <a:bodyPr>
            <a:normAutofit/>
          </a:bodyPr>
          <a:lstStyle/>
          <a:p>
            <a:r>
              <a:rPr lang="en-US"/>
              <a:t>but what does it offer?</a:t>
            </a:r>
          </a:p>
        </p:txBody>
      </p:sp>
      <p:sp>
        <p:nvSpPr>
          <p:cNvPr id="3" name="Content Placeholder 2">
            <a:extLst>
              <a:ext uri="{FF2B5EF4-FFF2-40B4-BE49-F238E27FC236}">
                <a16:creationId xmlns:a16="http://schemas.microsoft.com/office/drawing/2014/main" id="{1FB36478-D194-430D-B5A4-1F8842DB7199}"/>
              </a:ext>
            </a:extLst>
          </p:cNvPr>
          <p:cNvSpPr>
            <a:spLocks noGrp="1"/>
          </p:cNvSpPr>
          <p:nvPr>
            <p:ph idx="1"/>
          </p:nvPr>
        </p:nvSpPr>
        <p:spPr>
          <a:xfrm>
            <a:off x="1141412" y="2249487"/>
            <a:ext cx="9905999" cy="4346576"/>
          </a:xfrm>
        </p:spPr>
        <p:txBody>
          <a:bodyPr>
            <a:normAutofit lnSpcReduction="10000"/>
          </a:bodyPr>
          <a:lstStyle/>
          <a:p>
            <a:r>
              <a:rPr lang="en-US"/>
              <a:t>High availability, Scalability, and Disaster Recovery</a:t>
            </a:r>
          </a:p>
          <a:p>
            <a:pPr lvl="1"/>
            <a:r>
              <a:rPr lang="en-US"/>
              <a:t>No downtime, high performance, self-healing and can be backed up and restored.</a:t>
            </a:r>
          </a:p>
          <a:p>
            <a:r>
              <a:rPr lang="en-US"/>
              <a:t>Allows quick configuration and setup through the kubectl cli and the use of </a:t>
            </a:r>
            <a:r>
              <a:rPr lang="en-US" err="1"/>
              <a:t>yaml</a:t>
            </a:r>
            <a:r>
              <a:rPr lang="en-US"/>
              <a:t> or helm charts</a:t>
            </a:r>
          </a:p>
          <a:p>
            <a:r>
              <a:rPr lang="en-US"/>
              <a:t>Allows for easier IaaS (Infra as a Service) and lets K8S admins be able to easily spin up, remove, or fix infrastructure via a DevOps Pipeline.</a:t>
            </a:r>
          </a:p>
          <a:p>
            <a:r>
              <a:rPr lang="en-US"/>
              <a:t>Linux based, so its fun and can be secured using the same principals behind securing a Linux machine. </a:t>
            </a:r>
          </a:p>
          <a:p>
            <a:r>
              <a:rPr lang="en-US" err="1"/>
              <a:t>Intercluster</a:t>
            </a:r>
            <a:r>
              <a:rPr lang="en-US"/>
              <a:t> networking for pod-to-pod traffic</a:t>
            </a:r>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
        <p:nvSpPr>
          <p:cNvPr id="4" name="Slide Number Placeholder 3">
            <a:extLst>
              <a:ext uri="{FF2B5EF4-FFF2-40B4-BE49-F238E27FC236}">
                <a16:creationId xmlns:a16="http://schemas.microsoft.com/office/drawing/2014/main" id="{436E9F02-287C-4C4A-80CE-634D74446035}"/>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7013130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3EC02232-0BAC-47BB-8025-6C74EC93C2FB}"/>
              </a:ext>
            </a:extLst>
          </p:cNvPr>
          <p:cNvSpPr>
            <a:spLocks noGrp="1"/>
          </p:cNvSpPr>
          <p:nvPr>
            <p:ph type="title"/>
          </p:nvPr>
        </p:nvSpPr>
        <p:spPr>
          <a:xfrm>
            <a:off x="1435100" y="-81010"/>
            <a:ext cx="9905998" cy="1478570"/>
          </a:xfrm>
        </p:spPr>
        <p:txBody>
          <a:bodyPr>
            <a:normAutofit/>
          </a:bodyPr>
          <a:lstStyle/>
          <a:p>
            <a:r>
              <a:rPr lang="en-US"/>
              <a:t>Vocabulary</a:t>
            </a:r>
          </a:p>
        </p:txBody>
      </p:sp>
      <p:sp>
        <p:nvSpPr>
          <p:cNvPr id="3" name="Content Placeholder 2">
            <a:extLst>
              <a:ext uri="{FF2B5EF4-FFF2-40B4-BE49-F238E27FC236}">
                <a16:creationId xmlns:a16="http://schemas.microsoft.com/office/drawing/2014/main" id="{B1C74FCD-3C54-47AE-8EC9-B2E57243E1F6}"/>
              </a:ext>
            </a:extLst>
          </p:cNvPr>
          <p:cNvSpPr>
            <a:spLocks noGrp="1"/>
          </p:cNvSpPr>
          <p:nvPr>
            <p:ph idx="1"/>
          </p:nvPr>
        </p:nvSpPr>
        <p:spPr>
          <a:xfrm>
            <a:off x="1454150" y="1125538"/>
            <a:ext cx="9905999" cy="5661631"/>
          </a:xfrm>
        </p:spPr>
        <p:txBody>
          <a:bodyPr>
            <a:normAutofit fontScale="92500" lnSpcReduction="20000"/>
          </a:bodyPr>
          <a:lstStyle/>
          <a:p>
            <a:r>
              <a:rPr lang="en-US"/>
              <a:t>Container – Your running code or app bundled together by Docker*</a:t>
            </a:r>
          </a:p>
          <a:p>
            <a:r>
              <a:rPr lang="en-US"/>
              <a:t>Image – snapshot of your app at a specific moment. (Container == running image)</a:t>
            </a:r>
          </a:p>
          <a:p>
            <a:r>
              <a:rPr lang="en-US"/>
              <a:t>Pod – What a container “lives” in. One pod can have multiple containers. </a:t>
            </a:r>
          </a:p>
          <a:p>
            <a:pPr lvl="1"/>
            <a:r>
              <a:rPr lang="en-US"/>
              <a:t>A “wrapper” for the container.</a:t>
            </a:r>
          </a:p>
          <a:p>
            <a:r>
              <a:rPr lang="en-US"/>
              <a:t>Node – The physical machine used for your pods. A node can have multiple pods, or one pod could use multiple nodes</a:t>
            </a:r>
          </a:p>
          <a:p>
            <a:r>
              <a:rPr lang="en-US"/>
              <a:t>Cluster – Collection of all the Nodes and Pods you need for your system</a:t>
            </a:r>
          </a:p>
          <a:p>
            <a:pPr lvl="1"/>
            <a:r>
              <a:rPr lang="en-US"/>
              <a:t>Your application, load balancing, logging and monitoring, etc.…</a:t>
            </a:r>
          </a:p>
          <a:p>
            <a:r>
              <a:rPr lang="en-US"/>
              <a:t>AKS – Azure Kubernetes Service</a:t>
            </a:r>
          </a:p>
          <a:p>
            <a:r>
              <a:rPr lang="en-US"/>
              <a:t>EKS – Elastic Kubernetes Service (AWS)</a:t>
            </a:r>
          </a:p>
          <a:p>
            <a:r>
              <a:rPr lang="en-US"/>
              <a:t>Kubectl – Kubernetes CLI (Command Line Interface)</a:t>
            </a:r>
          </a:p>
          <a:p>
            <a:r>
              <a:rPr lang="en-US"/>
              <a:t>Namespace – logical grouping of your pods</a:t>
            </a:r>
          </a:p>
          <a:p>
            <a:r>
              <a:rPr lang="en-US"/>
              <a:t>K8S API – The “Main Node” and entry point to your cluster</a:t>
            </a:r>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
        <p:nvSpPr>
          <p:cNvPr id="4" name="Slide Number Placeholder 3">
            <a:extLst>
              <a:ext uri="{FF2B5EF4-FFF2-40B4-BE49-F238E27FC236}">
                <a16:creationId xmlns:a16="http://schemas.microsoft.com/office/drawing/2014/main" id="{ABC7A896-03E7-4981-89FB-83EA2600E3B1}"/>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9997182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grpSp>
      <p:sp>
        <p:nvSpPr>
          <p:cNvPr id="2" name="Title 1">
            <a:extLst>
              <a:ext uri="{FF2B5EF4-FFF2-40B4-BE49-F238E27FC236}">
                <a16:creationId xmlns:a16="http://schemas.microsoft.com/office/drawing/2014/main" id="{3EC02232-0BAC-47BB-8025-6C74EC93C2FB}"/>
              </a:ext>
            </a:extLst>
          </p:cNvPr>
          <p:cNvSpPr>
            <a:spLocks noGrp="1"/>
          </p:cNvSpPr>
          <p:nvPr>
            <p:ph type="title"/>
          </p:nvPr>
        </p:nvSpPr>
        <p:spPr>
          <a:xfrm>
            <a:off x="1201738" y="0"/>
            <a:ext cx="9905998" cy="1478570"/>
          </a:xfrm>
        </p:spPr>
        <p:txBody>
          <a:bodyPr>
            <a:normAutofit/>
          </a:bodyPr>
          <a:lstStyle/>
          <a:p>
            <a:r>
              <a:rPr lang="en-US"/>
              <a:t>Kubernetes</a:t>
            </a:r>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grpSp>
      <p:pic>
        <p:nvPicPr>
          <p:cNvPr id="51" name="Picture 50" descr="Diagram&#10;&#10;Description automatically generated">
            <a:extLst>
              <a:ext uri="{FF2B5EF4-FFF2-40B4-BE49-F238E27FC236}">
                <a16:creationId xmlns:a16="http://schemas.microsoft.com/office/drawing/2014/main" id="{BAD9061C-40A7-4240-9D9F-BD475A1E8859}"/>
              </a:ext>
            </a:extLst>
          </p:cNvPr>
          <p:cNvPicPr>
            <a:picLocks noChangeAspect="1"/>
          </p:cNvPicPr>
          <p:nvPr/>
        </p:nvPicPr>
        <p:blipFill>
          <a:blip r:embed="rId2"/>
          <a:stretch>
            <a:fillRect/>
          </a:stretch>
        </p:blipFill>
        <p:spPr>
          <a:xfrm>
            <a:off x="1368725" y="1093788"/>
            <a:ext cx="9368823" cy="5680908"/>
          </a:xfrm>
          <a:prstGeom prst="rect">
            <a:avLst/>
          </a:prstGeom>
        </p:spPr>
      </p:pic>
      <p:sp>
        <p:nvSpPr>
          <p:cNvPr id="3" name="Slide Number Placeholder 2">
            <a:extLst>
              <a:ext uri="{FF2B5EF4-FFF2-40B4-BE49-F238E27FC236}">
                <a16:creationId xmlns:a16="http://schemas.microsoft.com/office/drawing/2014/main" id="{31DFDC15-6D17-4C70-B701-3E466A456E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4010220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 name="Rectangle 62">
            <a:extLst>
              <a:ext uri="{FF2B5EF4-FFF2-40B4-BE49-F238E27FC236}">
                <a16:creationId xmlns:a16="http://schemas.microsoft.com/office/drawing/2014/main" id="{C54A3646-77FE-4862-96CE-45260829B1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89" name="Group 64">
            <a:extLst>
              <a:ext uri="{FF2B5EF4-FFF2-40B4-BE49-F238E27FC236}">
                <a16:creationId xmlns:a16="http://schemas.microsoft.com/office/drawing/2014/main" id="{3F6FA249-9C10-48B9-9F72-1F333D8A94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66" name="Freeform 5">
              <a:extLst>
                <a:ext uri="{FF2B5EF4-FFF2-40B4-BE49-F238E27FC236}">
                  <a16:creationId xmlns:a16="http://schemas.microsoft.com/office/drawing/2014/main" id="{036894FA-6F9A-4863-AEC5-B734F4226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a:extLst>
                <a:ext uri="{FF2B5EF4-FFF2-40B4-BE49-F238E27FC236}">
                  <a16:creationId xmlns:a16="http://schemas.microsoft.com/office/drawing/2014/main" id="{6B103C0B-E1BF-4BF0-9605-7426160F9E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7">
              <a:extLst>
                <a:ext uri="{FF2B5EF4-FFF2-40B4-BE49-F238E27FC236}">
                  <a16:creationId xmlns:a16="http://schemas.microsoft.com/office/drawing/2014/main" id="{B796B9AB-146B-42B0-B1F4-7EF69C521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8">
              <a:extLst>
                <a:ext uri="{FF2B5EF4-FFF2-40B4-BE49-F238E27FC236}">
                  <a16:creationId xmlns:a16="http://schemas.microsoft.com/office/drawing/2014/main" id="{0B8CEE20-F67A-4CFC-88F1-4C942EB624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0" name="Freeform 9">
              <a:extLst>
                <a:ext uri="{FF2B5EF4-FFF2-40B4-BE49-F238E27FC236}">
                  <a16:creationId xmlns:a16="http://schemas.microsoft.com/office/drawing/2014/main" id="{6B823E68-E880-4A79-82AD-6088E1DEA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1" name="Freeform 10">
              <a:extLst>
                <a:ext uri="{FF2B5EF4-FFF2-40B4-BE49-F238E27FC236}">
                  <a16:creationId xmlns:a16="http://schemas.microsoft.com/office/drawing/2014/main" id="{C90FFE78-151B-4C6F-893F-683270602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2" name="Freeform 11">
              <a:extLst>
                <a:ext uri="{FF2B5EF4-FFF2-40B4-BE49-F238E27FC236}">
                  <a16:creationId xmlns:a16="http://schemas.microsoft.com/office/drawing/2014/main" id="{3A2B9B53-0432-42A0-ACC1-23CCDB118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12">
              <a:extLst>
                <a:ext uri="{FF2B5EF4-FFF2-40B4-BE49-F238E27FC236}">
                  <a16:creationId xmlns:a16="http://schemas.microsoft.com/office/drawing/2014/main" id="{142954D5-E17A-4C4B-B575-9D2BE72C64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4" name="Freeform 13">
              <a:extLst>
                <a:ext uri="{FF2B5EF4-FFF2-40B4-BE49-F238E27FC236}">
                  <a16:creationId xmlns:a16="http://schemas.microsoft.com/office/drawing/2014/main" id="{2317E4B1-5573-4066-895C-2FB759804A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14">
              <a:extLst>
                <a:ext uri="{FF2B5EF4-FFF2-40B4-BE49-F238E27FC236}">
                  <a16:creationId xmlns:a16="http://schemas.microsoft.com/office/drawing/2014/main" id="{EBA723B4-613D-41FA-93E8-94173C930F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15">
              <a:extLst>
                <a:ext uri="{FF2B5EF4-FFF2-40B4-BE49-F238E27FC236}">
                  <a16:creationId xmlns:a16="http://schemas.microsoft.com/office/drawing/2014/main" id="{D2693AEC-A60D-40B1-87B3-1EF30A56D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16">
              <a:extLst>
                <a:ext uri="{FF2B5EF4-FFF2-40B4-BE49-F238E27FC236}">
                  <a16:creationId xmlns:a16="http://schemas.microsoft.com/office/drawing/2014/main" id="{0EFB57B1-129C-4CA5-9513-29226043BF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17">
              <a:extLst>
                <a:ext uri="{FF2B5EF4-FFF2-40B4-BE49-F238E27FC236}">
                  <a16:creationId xmlns:a16="http://schemas.microsoft.com/office/drawing/2014/main" id="{AC89A1FD-35E1-4574-A439-61C20F457D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18">
              <a:extLst>
                <a:ext uri="{FF2B5EF4-FFF2-40B4-BE49-F238E27FC236}">
                  <a16:creationId xmlns:a16="http://schemas.microsoft.com/office/drawing/2014/main" id="{4D55D1DF-59D8-4B47-87C4-FB3A82689A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19">
              <a:extLst>
                <a:ext uri="{FF2B5EF4-FFF2-40B4-BE49-F238E27FC236}">
                  <a16:creationId xmlns:a16="http://schemas.microsoft.com/office/drawing/2014/main" id="{F99FF32E-3548-4B4D-894E-B3A06C12A7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20">
              <a:extLst>
                <a:ext uri="{FF2B5EF4-FFF2-40B4-BE49-F238E27FC236}">
                  <a16:creationId xmlns:a16="http://schemas.microsoft.com/office/drawing/2014/main" id="{5005D0D4-EFA9-4355-BA9B-A7B46F9412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2" name="Freeform 21">
              <a:extLst>
                <a:ext uri="{FF2B5EF4-FFF2-40B4-BE49-F238E27FC236}">
                  <a16:creationId xmlns:a16="http://schemas.microsoft.com/office/drawing/2014/main" id="{6350B02F-5937-44B9-83F4-9C970BE96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bg1">
                  <a:alpha val="35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83" name="Freeform 22">
              <a:extLst>
                <a:ext uri="{FF2B5EF4-FFF2-40B4-BE49-F238E27FC236}">
                  <a16:creationId xmlns:a16="http://schemas.microsoft.com/office/drawing/2014/main" id="{F21A245F-C10F-495E-BD0E-CE576C7F0D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23">
              <a:extLst>
                <a:ext uri="{FF2B5EF4-FFF2-40B4-BE49-F238E27FC236}">
                  <a16:creationId xmlns:a16="http://schemas.microsoft.com/office/drawing/2014/main" id="{6F524856-7B56-403B-B504-044710FD54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24">
              <a:extLst>
                <a:ext uri="{FF2B5EF4-FFF2-40B4-BE49-F238E27FC236}">
                  <a16:creationId xmlns:a16="http://schemas.microsoft.com/office/drawing/2014/main" id="{4E6D29BC-894B-4228-9F3F-92037EA39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25">
              <a:extLst>
                <a:ext uri="{FF2B5EF4-FFF2-40B4-BE49-F238E27FC236}">
                  <a16:creationId xmlns:a16="http://schemas.microsoft.com/office/drawing/2014/main" id="{E03B2DC6-DF02-45CB-AC7C-6EBBD359C3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useBgFill="1">
        <p:nvSpPr>
          <p:cNvPr id="88" name="Rectangle 87">
            <a:extLst>
              <a:ext uri="{FF2B5EF4-FFF2-40B4-BE49-F238E27FC236}">
                <a16:creationId xmlns:a16="http://schemas.microsoft.com/office/drawing/2014/main" id="{700D0C16-8549-4373-8B7C-3555082CEA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23664" y="0"/>
            <a:ext cx="10268336" cy="68692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803A9B-13BF-4093-BE19-2E0900FD41A4}"/>
              </a:ext>
            </a:extLst>
          </p:cNvPr>
          <p:cNvSpPr>
            <a:spLocks noGrp="1"/>
          </p:cNvSpPr>
          <p:nvPr>
            <p:ph type="title"/>
          </p:nvPr>
        </p:nvSpPr>
        <p:spPr>
          <a:xfrm>
            <a:off x="2368551" y="607301"/>
            <a:ext cx="9309100" cy="1001630"/>
          </a:xfrm>
        </p:spPr>
        <p:txBody>
          <a:bodyPr anchor="t">
            <a:normAutofit/>
          </a:bodyPr>
          <a:lstStyle/>
          <a:p>
            <a:pPr algn="ctr"/>
            <a:r>
              <a:rPr lang="en-US" sz="3700">
                <a:solidFill>
                  <a:schemeClr val="accent1"/>
                </a:solidFill>
                <a:latin typeface="Rocket Sans Heavy" panose="020B0A02020202020204" pitchFamily="34" charset="0"/>
                <a:ea typeface="Rocket Sans Heavy" panose="020B0A02020202020204" pitchFamily="34" charset="0"/>
              </a:rPr>
              <a:t>     2</a:t>
            </a:r>
            <a:r>
              <a:rPr lang="en-US" sz="3700" baseline="30000">
                <a:solidFill>
                  <a:schemeClr val="accent1"/>
                </a:solidFill>
                <a:latin typeface="Rocket Sans Heavy" panose="020B0A02020202020204" pitchFamily="34" charset="0"/>
                <a:ea typeface="Rocket Sans Heavy" panose="020B0A02020202020204" pitchFamily="34" charset="0"/>
              </a:rPr>
              <a:t>nd</a:t>
            </a:r>
            <a:r>
              <a:rPr lang="en-US" sz="3700">
                <a:solidFill>
                  <a:schemeClr val="accent1"/>
                </a:solidFill>
                <a:latin typeface="Rocket Sans Heavy" panose="020B0A02020202020204" pitchFamily="34" charset="0"/>
                <a:ea typeface="Rocket Sans Heavy" panose="020B0A02020202020204" pitchFamily="34" charset="0"/>
              </a:rPr>
              <a:t> Technical Champions Meeting</a:t>
            </a:r>
            <a:br>
              <a:rPr lang="en-US" sz="3700">
                <a:solidFill>
                  <a:schemeClr val="accent1"/>
                </a:solidFill>
                <a:latin typeface="Rocket Sans Heavy" panose="020B0A02020202020204" pitchFamily="34" charset="0"/>
                <a:ea typeface="Rocket Sans Heavy" panose="020B0A02020202020204" pitchFamily="34" charset="0"/>
              </a:rPr>
            </a:br>
            <a:r>
              <a:rPr lang="en-US" sz="1800">
                <a:solidFill>
                  <a:schemeClr val="accent1"/>
                </a:solidFill>
                <a:latin typeface="Rocket Sans Heavy" panose="020B0A02020202020204" pitchFamily="34" charset="0"/>
                <a:ea typeface="Rocket Sans Heavy" panose="020B0A02020202020204" pitchFamily="34" charset="0"/>
              </a:rPr>
              <a:t>August 11</a:t>
            </a:r>
            <a:r>
              <a:rPr lang="en-US" sz="1800" baseline="30000">
                <a:solidFill>
                  <a:schemeClr val="accent1"/>
                </a:solidFill>
                <a:latin typeface="Rocket Sans Heavy" panose="020B0A02020202020204" pitchFamily="34" charset="0"/>
                <a:ea typeface="Rocket Sans Heavy" panose="020B0A02020202020204" pitchFamily="34" charset="0"/>
              </a:rPr>
              <a:t>th</a:t>
            </a:r>
            <a:r>
              <a:rPr lang="en-US" sz="1800">
                <a:solidFill>
                  <a:schemeClr val="accent1"/>
                </a:solidFill>
                <a:latin typeface="Rocket Sans Heavy" panose="020B0A02020202020204" pitchFamily="34" charset="0"/>
                <a:ea typeface="Rocket Sans Heavy" panose="020B0A02020202020204" pitchFamily="34" charset="0"/>
              </a:rPr>
              <a:t> , 2021</a:t>
            </a:r>
            <a:endParaRPr lang="en-US" sz="3700">
              <a:solidFill>
                <a:schemeClr val="accent1"/>
              </a:solidFill>
              <a:latin typeface="Rocket Sans Heavy" panose="020B0A02020202020204" pitchFamily="34" charset="0"/>
              <a:ea typeface="Rocket Sans Heavy" panose="020B0A02020202020204" pitchFamily="34" charset="0"/>
            </a:endParaRPr>
          </a:p>
        </p:txBody>
      </p:sp>
      <p:sp>
        <p:nvSpPr>
          <p:cNvPr id="90" name="Isosceles Triangle 89">
            <a:extLst>
              <a:ext uri="{FF2B5EF4-FFF2-40B4-BE49-F238E27FC236}">
                <a16:creationId xmlns:a16="http://schemas.microsoft.com/office/drawing/2014/main" id="{C7341777-0F86-4E1E-A07F-2076F00D0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797903" y="954813"/>
            <a:ext cx="300774" cy="2592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Content Placeholder 2">
            <a:extLst>
              <a:ext uri="{FF2B5EF4-FFF2-40B4-BE49-F238E27FC236}">
                <a16:creationId xmlns:a16="http://schemas.microsoft.com/office/drawing/2014/main" id="{3E41EA83-EEE3-4BE8-9A61-76EC57E832A2}"/>
              </a:ext>
            </a:extLst>
          </p:cNvPr>
          <p:cNvSpPr>
            <a:spLocks noGrp="1"/>
          </p:cNvSpPr>
          <p:nvPr>
            <p:ph idx="1"/>
          </p:nvPr>
        </p:nvSpPr>
        <p:spPr>
          <a:xfrm>
            <a:off x="2276475" y="2249424"/>
            <a:ext cx="9401176" cy="3803904"/>
          </a:xfrm>
        </p:spPr>
        <p:txBody>
          <a:bodyPr>
            <a:normAutofit fontScale="77500" lnSpcReduction="20000"/>
          </a:bodyPr>
          <a:lstStyle/>
          <a:p>
            <a:pPr marL="0" indent="0" algn="ctr">
              <a:buNone/>
            </a:pPr>
            <a:r>
              <a:rPr lang="en-US" sz="2900" b="1">
                <a:latin typeface="Rocket Sans" panose="020B0602020202020204" pitchFamily="34" charset="0"/>
                <a:ea typeface="Rocket Sans" panose="020B0602020202020204" pitchFamily="34" charset="0"/>
              </a:rPr>
              <a:t>Welcome to the 2</a:t>
            </a:r>
            <a:r>
              <a:rPr lang="en-US" sz="2900" b="1" baseline="30000">
                <a:latin typeface="Rocket Sans" panose="020B0602020202020204" pitchFamily="34" charset="0"/>
                <a:ea typeface="Rocket Sans" panose="020B0602020202020204" pitchFamily="34" charset="0"/>
              </a:rPr>
              <a:t>nd</a:t>
            </a:r>
            <a:r>
              <a:rPr lang="en-US" sz="2900" b="1">
                <a:latin typeface="Rocket Sans" panose="020B0602020202020204" pitchFamily="34" charset="0"/>
                <a:ea typeface="Rocket Sans" panose="020B0602020202020204" pitchFamily="34" charset="0"/>
              </a:rPr>
              <a:t> meeting of the Rock FoC Technical Champions!</a:t>
            </a:r>
          </a:p>
          <a:p>
            <a:pPr marL="0" indent="0">
              <a:buNone/>
            </a:pPr>
            <a:endParaRPr lang="en-US" sz="2400" b="1">
              <a:latin typeface="Rocket Sans" panose="020B0602020202020204" pitchFamily="34" charset="0"/>
              <a:ea typeface="Rocket Sans" panose="020B0602020202020204" pitchFamily="34" charset="0"/>
            </a:endParaRPr>
          </a:p>
          <a:p>
            <a:pPr marL="0" indent="0" algn="just">
              <a:lnSpc>
                <a:spcPct val="120000"/>
              </a:lnSpc>
              <a:buNone/>
            </a:pPr>
            <a:r>
              <a:rPr lang="en-US" sz="2400">
                <a:latin typeface="Rocket Sans" panose="020B0602020202020204" pitchFamily="34" charset="0"/>
                <a:ea typeface="Rocket Sans" panose="020B0602020202020204" pitchFamily="34" charset="0"/>
              </a:rPr>
              <a:t>Welcome back! The Information Security Technical Champions group meetings are the place to be for the Team Members thirst for more technical knowledge!</a:t>
            </a:r>
          </a:p>
          <a:p>
            <a:pPr marL="0" indent="0">
              <a:buNone/>
            </a:pPr>
            <a:endParaRPr lang="en-US" sz="2400">
              <a:latin typeface="Rocket Sans" panose="020B0602020202020204" pitchFamily="34" charset="0"/>
              <a:ea typeface="Rocket Sans" panose="020B0602020202020204" pitchFamily="34" charset="0"/>
            </a:endParaRPr>
          </a:p>
          <a:p>
            <a:pPr marL="0" indent="0">
              <a:lnSpc>
                <a:spcPct val="120000"/>
              </a:lnSpc>
              <a:buNone/>
            </a:pPr>
            <a:r>
              <a:rPr lang="en-US" sz="2400">
                <a:latin typeface="Rocket Sans" panose="020B0602020202020204" pitchFamily="34" charset="0"/>
                <a:ea typeface="Rocket Sans" panose="020B0602020202020204" pitchFamily="34" charset="0"/>
              </a:rPr>
              <a:t>This session will be another great chance to learn things that may be unfamiliar but alluring. So, please make sure to ask questions, make comments, and get fired up for our very special guest presenters. As always, let us know what additional Technical topics we can have ready for next time. Now let’s learn!</a:t>
            </a:r>
          </a:p>
          <a:p>
            <a:pPr marL="0" indent="0">
              <a:buNone/>
            </a:pPr>
            <a:endParaRPr lang="en-US" sz="2400">
              <a:latin typeface="Rocket Sans" panose="020B0602020202020204" pitchFamily="34" charset="0"/>
              <a:ea typeface="Rocket Sans" panose="020B0602020202020204" pitchFamily="34" charset="0"/>
            </a:endParaRPr>
          </a:p>
          <a:p>
            <a:pPr marL="0" indent="0" algn="ctr">
              <a:buNone/>
            </a:pPr>
            <a:r>
              <a:rPr lang="en-US" sz="2900" b="1">
                <a:latin typeface="Rocket Sans" panose="020B0602020202020204" pitchFamily="34" charset="0"/>
                <a:ea typeface="Rocket Sans" panose="020B0602020202020204" pitchFamily="34" charset="0"/>
              </a:rPr>
              <a:t>Thank you so much for joining us!</a:t>
            </a:r>
          </a:p>
        </p:txBody>
      </p:sp>
    </p:spTree>
    <p:extLst>
      <p:ext uri="{BB962C8B-B14F-4D97-AF65-F5344CB8AC3E}">
        <p14:creationId xmlns:p14="http://schemas.microsoft.com/office/powerpoint/2010/main" val="33866984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3EC02232-0BAC-47BB-8025-6C74EC93C2FB}"/>
              </a:ext>
            </a:extLst>
          </p:cNvPr>
          <p:cNvSpPr>
            <a:spLocks noGrp="1"/>
          </p:cNvSpPr>
          <p:nvPr>
            <p:ph type="title"/>
          </p:nvPr>
        </p:nvSpPr>
        <p:spPr>
          <a:xfrm>
            <a:off x="1201738" y="0"/>
            <a:ext cx="9905998" cy="1478570"/>
          </a:xfrm>
        </p:spPr>
        <p:txBody>
          <a:bodyPr>
            <a:normAutofit/>
          </a:bodyPr>
          <a:lstStyle/>
          <a:p>
            <a:r>
              <a:rPr lang="en-US"/>
              <a:t>Kubernetes – Defense In Depth</a:t>
            </a:r>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
        <p:nvSpPr>
          <p:cNvPr id="3" name="Slide Number Placeholder 2">
            <a:extLst>
              <a:ext uri="{FF2B5EF4-FFF2-40B4-BE49-F238E27FC236}">
                <a16:creationId xmlns:a16="http://schemas.microsoft.com/office/drawing/2014/main" id="{31DFDC15-6D17-4C70-B701-3E466A456EDB}"/>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pic>
        <p:nvPicPr>
          <p:cNvPr id="50" name="Picture 49" descr="A screenshot of a cell phone&#10;&#10;Description automatically generated">
            <a:extLst>
              <a:ext uri="{FF2B5EF4-FFF2-40B4-BE49-F238E27FC236}">
                <a16:creationId xmlns:a16="http://schemas.microsoft.com/office/drawing/2014/main" id="{883D7FE7-037D-490E-AAEF-418FAC3349FC}"/>
              </a:ext>
            </a:extLst>
          </p:cNvPr>
          <p:cNvPicPr>
            <a:picLocks noChangeAspect="1"/>
          </p:cNvPicPr>
          <p:nvPr/>
        </p:nvPicPr>
        <p:blipFill>
          <a:blip r:embed="rId2"/>
          <a:stretch>
            <a:fillRect/>
          </a:stretch>
        </p:blipFill>
        <p:spPr>
          <a:xfrm>
            <a:off x="1068966" y="1001917"/>
            <a:ext cx="9830132" cy="5669471"/>
          </a:xfrm>
          <a:prstGeom prst="rect">
            <a:avLst/>
          </a:prstGeom>
        </p:spPr>
      </p:pic>
    </p:spTree>
    <p:extLst>
      <p:ext uri="{BB962C8B-B14F-4D97-AF65-F5344CB8AC3E}">
        <p14:creationId xmlns:p14="http://schemas.microsoft.com/office/powerpoint/2010/main" val="2653825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grpSp>
      <p:sp>
        <p:nvSpPr>
          <p:cNvPr id="2" name="Title 1">
            <a:extLst>
              <a:ext uri="{FF2B5EF4-FFF2-40B4-BE49-F238E27FC236}">
                <a16:creationId xmlns:a16="http://schemas.microsoft.com/office/drawing/2014/main" id="{3EC02232-0BAC-47BB-8025-6C74EC93C2FB}"/>
              </a:ext>
            </a:extLst>
          </p:cNvPr>
          <p:cNvSpPr>
            <a:spLocks noGrp="1"/>
          </p:cNvSpPr>
          <p:nvPr>
            <p:ph type="title"/>
          </p:nvPr>
        </p:nvSpPr>
        <p:spPr>
          <a:xfrm>
            <a:off x="1570833" y="132743"/>
            <a:ext cx="9905998" cy="1478570"/>
          </a:xfrm>
        </p:spPr>
        <p:txBody>
          <a:bodyPr>
            <a:normAutofit/>
          </a:bodyPr>
          <a:lstStyle/>
          <a:p>
            <a:r>
              <a:rPr lang="en-US"/>
              <a:t>SIDEBAR - Docker</a:t>
            </a:r>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grpSp>
      <p:sp>
        <p:nvSpPr>
          <p:cNvPr id="4" name="Slide Number Placeholder 3">
            <a:extLst>
              <a:ext uri="{FF2B5EF4-FFF2-40B4-BE49-F238E27FC236}">
                <a16:creationId xmlns:a16="http://schemas.microsoft.com/office/drawing/2014/main" id="{DB905E6A-49F4-4298-9D22-23B3119C7F77}"/>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sp>
        <p:nvSpPr>
          <p:cNvPr id="3" name="TextBox 2">
            <a:extLst>
              <a:ext uri="{FF2B5EF4-FFF2-40B4-BE49-F238E27FC236}">
                <a16:creationId xmlns:a16="http://schemas.microsoft.com/office/drawing/2014/main" id="{41066D66-0ABE-4B96-907B-093DB87772C7}"/>
              </a:ext>
            </a:extLst>
          </p:cNvPr>
          <p:cNvSpPr txBox="1"/>
          <p:nvPr/>
        </p:nvSpPr>
        <p:spPr>
          <a:xfrm>
            <a:off x="1460208" y="1957388"/>
            <a:ext cx="9025519" cy="1015663"/>
          </a:xfrm>
          <a:prstGeom prst="rect">
            <a:avLst/>
          </a:prstGeom>
          <a:noFill/>
        </p:spPr>
        <p:txBody>
          <a:bodyPr wrap="square" rtlCol="0">
            <a:spAutoFit/>
          </a:bodyPr>
          <a:lstStyle/>
          <a:p>
            <a:pPr marL="514350" marR="0" lvl="0" indent="-228600" algn="l" defTabSz="914400" rtl="0" eaLnBrk="1" fontAlgn="auto" latinLnBrk="0" hangingPunct="1">
              <a:lnSpc>
                <a:spcPct val="100000"/>
              </a:lnSpc>
              <a:spcBef>
                <a:spcPts val="0"/>
              </a:spcBef>
              <a:spcAft>
                <a:spcPts val="0"/>
              </a:spcAft>
              <a:buClrTx/>
              <a:buSzPct val="125000"/>
              <a:buFont typeface="Arial" panose="020B0604020202020204" pitchFamily="34" charset="0"/>
              <a:buChar char="•"/>
              <a:tabLst/>
              <a:defRPr/>
            </a:pPr>
            <a:r>
              <a:rPr kumimoji="0" lang="en-US" sz="2000" b="0" i="0" u="none" strike="noStrike" kern="1200" cap="none" spc="0" normalizeH="0" baseline="0" noProof="0">
                <a:ln>
                  <a:noFill/>
                </a:ln>
                <a:solidFill>
                  <a:prstClr val="white"/>
                </a:solidFill>
                <a:effectLst/>
                <a:uLnTx/>
                <a:uFillTx/>
                <a:latin typeface="Tw Cen MT" panose="020B0602020104020603"/>
                <a:ea typeface="+mn-ea"/>
                <a:cs typeface="+mn-cs"/>
              </a:rPr>
              <a:t>Docker is an open platform for developing, shipping, and running applications.</a:t>
            </a:r>
          </a:p>
          <a:p>
            <a:pPr marL="514350" marR="0" lvl="0" indent="-228600" algn="l" defTabSz="914400" rtl="0" eaLnBrk="1" fontAlgn="auto" latinLnBrk="0" hangingPunct="1">
              <a:lnSpc>
                <a:spcPct val="100000"/>
              </a:lnSpc>
              <a:spcBef>
                <a:spcPts val="0"/>
              </a:spcBef>
              <a:spcAft>
                <a:spcPts val="0"/>
              </a:spcAft>
              <a:buClrTx/>
              <a:buSzPct val="125000"/>
              <a:buFont typeface="Arial" panose="020B0604020202020204" pitchFamily="34" charset="0"/>
              <a:buChar char="•"/>
              <a:tabLst/>
              <a:defRPr/>
            </a:pPr>
            <a:r>
              <a:rPr kumimoji="0" lang="en-US" sz="2000" b="0" i="0" u="none" strike="noStrike" kern="1200" cap="none" spc="0" normalizeH="0" baseline="0" noProof="0">
                <a:ln>
                  <a:noFill/>
                </a:ln>
                <a:solidFill>
                  <a:prstClr val="white"/>
                </a:solidFill>
                <a:effectLst/>
                <a:uLnTx/>
                <a:uFillTx/>
                <a:latin typeface="Tw Cen MT" panose="020B0602020104020603"/>
                <a:ea typeface="+mn-ea"/>
                <a:cs typeface="+mn-cs"/>
              </a:rPr>
              <a:t>Keeps your app separate from the infrastructure</a:t>
            </a:r>
          </a:p>
          <a:p>
            <a:pPr marL="514350" marR="0" lvl="0" indent="-228600" algn="l" defTabSz="914400" rtl="0" eaLnBrk="1" fontAlgn="auto" latinLnBrk="0" hangingPunct="1">
              <a:lnSpc>
                <a:spcPct val="100000"/>
              </a:lnSpc>
              <a:spcBef>
                <a:spcPts val="0"/>
              </a:spcBef>
              <a:spcAft>
                <a:spcPts val="0"/>
              </a:spcAft>
              <a:buClrTx/>
              <a:buSzPct val="125000"/>
              <a:buFont typeface="Arial" panose="020B0604020202020204" pitchFamily="34" charset="0"/>
              <a:buChar char="•"/>
              <a:tabLst/>
              <a:defRPr/>
            </a:pPr>
            <a:r>
              <a:rPr kumimoji="0" lang="en-US" sz="2000" b="0" i="0" u="none" strike="noStrike" kern="1200" cap="none" spc="0" normalizeH="0" baseline="0" noProof="0">
                <a:ln>
                  <a:noFill/>
                </a:ln>
                <a:solidFill>
                  <a:prstClr val="white"/>
                </a:solidFill>
                <a:effectLst/>
                <a:uLnTx/>
                <a:uFillTx/>
                <a:latin typeface="Tw Cen MT" panose="020B0602020104020603"/>
                <a:ea typeface="+mn-ea"/>
                <a:cs typeface="+mn-cs"/>
              </a:rPr>
              <a:t>Improves stability by removing reliance on host OS.</a:t>
            </a:r>
          </a:p>
        </p:txBody>
      </p:sp>
      <p:pic>
        <p:nvPicPr>
          <p:cNvPr id="50" name="Picture 49" descr="Logo&#10;&#10;Description automatically generated">
            <a:extLst>
              <a:ext uri="{FF2B5EF4-FFF2-40B4-BE49-F238E27FC236}">
                <a16:creationId xmlns:a16="http://schemas.microsoft.com/office/drawing/2014/main" id="{E6B82ABB-82C3-4657-AAA3-D346F03D6F95}"/>
              </a:ext>
            </a:extLst>
          </p:cNvPr>
          <p:cNvPicPr>
            <a:picLocks noChangeAspect="1"/>
          </p:cNvPicPr>
          <p:nvPr/>
        </p:nvPicPr>
        <p:blipFill>
          <a:blip r:embed="rId2"/>
          <a:stretch>
            <a:fillRect/>
          </a:stretch>
        </p:blipFill>
        <p:spPr>
          <a:xfrm>
            <a:off x="3849687" y="3534780"/>
            <a:ext cx="3200400" cy="2733675"/>
          </a:xfrm>
          <a:prstGeom prst="rect">
            <a:avLst/>
          </a:prstGeom>
        </p:spPr>
      </p:pic>
    </p:spTree>
    <p:extLst>
      <p:ext uri="{BB962C8B-B14F-4D97-AF65-F5344CB8AC3E}">
        <p14:creationId xmlns:p14="http://schemas.microsoft.com/office/powerpoint/2010/main" val="19533209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0" name="Group 9">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3"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8"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3EC02232-0BAC-47BB-8025-6C74EC93C2FB}"/>
              </a:ext>
            </a:extLst>
          </p:cNvPr>
          <p:cNvSpPr>
            <a:spLocks noGrp="1"/>
          </p:cNvSpPr>
          <p:nvPr>
            <p:ph type="title"/>
          </p:nvPr>
        </p:nvSpPr>
        <p:spPr>
          <a:xfrm>
            <a:off x="1169990" y="70831"/>
            <a:ext cx="9905998" cy="1478570"/>
          </a:xfrm>
        </p:spPr>
        <p:txBody>
          <a:bodyPr>
            <a:normAutofit/>
          </a:bodyPr>
          <a:lstStyle/>
          <a:p>
            <a:r>
              <a:rPr lang="en-US" err="1"/>
              <a:t>Dockerfile</a:t>
            </a:r>
            <a:endParaRPr lang="en-US"/>
          </a:p>
        </p:txBody>
      </p:sp>
      <p:grpSp>
        <p:nvGrpSpPr>
          <p:cNvPr id="39" name="Group 38">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0"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50" name="Picture 49">
            <a:extLst>
              <a:ext uri="{FF2B5EF4-FFF2-40B4-BE49-F238E27FC236}">
                <a16:creationId xmlns:a16="http://schemas.microsoft.com/office/drawing/2014/main" id="{1EA341D8-EEFC-48F0-AADB-326B623789EB}"/>
              </a:ext>
            </a:extLst>
          </p:cNvPr>
          <p:cNvPicPr>
            <a:picLocks noChangeAspect="1"/>
          </p:cNvPicPr>
          <p:nvPr/>
        </p:nvPicPr>
        <p:blipFill rotWithShape="1">
          <a:blip r:embed="rId2"/>
          <a:srcRect l="7091" r="7088" b="-3"/>
          <a:stretch/>
        </p:blipFill>
        <p:spPr>
          <a:xfrm>
            <a:off x="2253436" y="1377636"/>
            <a:ext cx="7966113" cy="4758051"/>
          </a:xfrm>
          <a:custGeom>
            <a:avLst/>
            <a:gdLst/>
            <a:ahLst/>
            <a:cxnLst/>
            <a:rect l="l" t="t" r="r" b="b"/>
            <a:pathLst>
              <a:path w="4874998" h="3299778">
                <a:moveTo>
                  <a:pt x="160369" y="0"/>
                </a:moveTo>
                <a:lnTo>
                  <a:pt x="4874998" y="0"/>
                </a:lnTo>
                <a:lnTo>
                  <a:pt x="4874998" y="3299778"/>
                </a:lnTo>
                <a:lnTo>
                  <a:pt x="0" y="3299778"/>
                </a:lnTo>
                <a:lnTo>
                  <a:pt x="0" y="160369"/>
                </a:lnTo>
                <a:cubicBezTo>
                  <a:pt x="0" y="71800"/>
                  <a:pt x="71800" y="0"/>
                  <a:pt x="160369" y="0"/>
                </a:cubicBezTo>
                <a:close/>
              </a:path>
            </a:pathLst>
          </a:cu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
        <p:nvSpPr>
          <p:cNvPr id="3" name="Slide Number Placeholder 2">
            <a:extLst>
              <a:ext uri="{FF2B5EF4-FFF2-40B4-BE49-F238E27FC236}">
                <a16:creationId xmlns:a16="http://schemas.microsoft.com/office/drawing/2014/main" id="{47AC4135-FED6-4EEE-A36C-F8C0D7160792}"/>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spTree>
    <p:extLst>
      <p:ext uri="{BB962C8B-B14F-4D97-AF65-F5344CB8AC3E}">
        <p14:creationId xmlns:p14="http://schemas.microsoft.com/office/powerpoint/2010/main" val="11507500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1" name="Group 10">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2"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4DD16B9D-E111-4BE9-B325-D4F1ABD4F4BE}"/>
              </a:ext>
            </a:extLst>
          </p:cNvPr>
          <p:cNvSpPr>
            <a:spLocks noGrp="1"/>
          </p:cNvSpPr>
          <p:nvPr>
            <p:ph type="title"/>
          </p:nvPr>
        </p:nvSpPr>
        <p:spPr>
          <a:xfrm>
            <a:off x="1163640" y="-2"/>
            <a:ext cx="9905998" cy="1478570"/>
          </a:xfrm>
        </p:spPr>
        <p:txBody>
          <a:bodyPr>
            <a:normAutofit/>
          </a:bodyPr>
          <a:lstStyle/>
          <a:p>
            <a:r>
              <a:rPr lang="en-US"/>
              <a:t>Securing Kubernetes - basics</a:t>
            </a:r>
          </a:p>
        </p:txBody>
      </p:sp>
      <p:sp>
        <p:nvSpPr>
          <p:cNvPr id="3" name="Content Placeholder 2">
            <a:extLst>
              <a:ext uri="{FF2B5EF4-FFF2-40B4-BE49-F238E27FC236}">
                <a16:creationId xmlns:a16="http://schemas.microsoft.com/office/drawing/2014/main" id="{51C0FC96-A778-4A3B-801B-8973AB0EC87B}"/>
              </a:ext>
            </a:extLst>
          </p:cNvPr>
          <p:cNvSpPr>
            <a:spLocks noGrp="1"/>
          </p:cNvSpPr>
          <p:nvPr>
            <p:ph idx="1"/>
          </p:nvPr>
        </p:nvSpPr>
        <p:spPr>
          <a:xfrm>
            <a:off x="1141412" y="1382714"/>
            <a:ext cx="9905999" cy="5475286"/>
          </a:xfrm>
        </p:spPr>
        <p:txBody>
          <a:bodyPr>
            <a:normAutofit lnSpcReduction="10000"/>
          </a:bodyPr>
          <a:lstStyle/>
          <a:p>
            <a:r>
              <a:rPr lang="en-US"/>
              <a:t>Kubernetes does NOT come secure by default! You (or your cloud provider) must make it secure.</a:t>
            </a:r>
          </a:p>
          <a:p>
            <a:r>
              <a:rPr lang="en-US"/>
              <a:t>Traditionally, this is done with a </a:t>
            </a:r>
            <a:r>
              <a:rPr lang="en-US" err="1"/>
              <a:t>SecurityContext</a:t>
            </a:r>
            <a:r>
              <a:rPr lang="en-US"/>
              <a:t> </a:t>
            </a:r>
            <a:r>
              <a:rPr lang="en-US" err="1"/>
              <a:t>yaml</a:t>
            </a:r>
            <a:r>
              <a:rPr lang="en-US"/>
              <a:t>.</a:t>
            </a:r>
          </a:p>
          <a:p>
            <a:pPr lvl="1"/>
            <a:r>
              <a:rPr lang="en-US"/>
              <a:t>This </a:t>
            </a:r>
            <a:r>
              <a:rPr lang="en-US" err="1"/>
              <a:t>yaml</a:t>
            </a:r>
            <a:r>
              <a:rPr lang="en-US"/>
              <a:t> file establishes what a user can do.</a:t>
            </a:r>
          </a:p>
          <a:p>
            <a:r>
              <a:rPr lang="en-US"/>
              <a:t>Azure offers RBAC access to AKS, as well as pre-built AKS policies.</a:t>
            </a:r>
          </a:p>
          <a:p>
            <a:pPr lvl="1"/>
            <a:r>
              <a:rPr lang="en-US"/>
              <a:t>AWS also offers RBAC access to EKS.</a:t>
            </a:r>
          </a:p>
          <a:p>
            <a:r>
              <a:rPr lang="en-US"/>
              <a:t>Kubernetes also has a </a:t>
            </a:r>
            <a:r>
              <a:rPr lang="en-US" err="1"/>
              <a:t>NetworkContext</a:t>
            </a:r>
            <a:r>
              <a:rPr lang="en-US"/>
              <a:t> to handle its internal pod-to-pod networking.</a:t>
            </a:r>
          </a:p>
          <a:p>
            <a:r>
              <a:rPr lang="en-US"/>
              <a:t>Keep your cluster updated (Most current stable is 1.20.x)</a:t>
            </a:r>
          </a:p>
          <a:p>
            <a:r>
              <a:rPr lang="en-US"/>
              <a:t>Implement a WAF at the entry point of your cluster!</a:t>
            </a:r>
          </a:p>
          <a:p>
            <a:pPr lvl="1"/>
            <a:r>
              <a:rPr lang="en-US"/>
              <a:t>NGINX with </a:t>
            </a:r>
            <a:r>
              <a:rPr lang="en-US" err="1"/>
              <a:t>ModSecurity</a:t>
            </a:r>
            <a:r>
              <a:rPr lang="en-US"/>
              <a:t> can be both a load balancing pod as well as a firewall!</a:t>
            </a:r>
          </a:p>
        </p:txBody>
      </p:sp>
      <p:sp>
        <p:nvSpPr>
          <p:cNvPr id="4" name="Slide Number Placeholder 3">
            <a:extLst>
              <a:ext uri="{FF2B5EF4-FFF2-40B4-BE49-F238E27FC236}">
                <a16:creationId xmlns:a16="http://schemas.microsoft.com/office/drawing/2014/main" id="{669F161B-9942-4683-BE76-C3A0ADCDF1A8}"/>
              </a:ext>
            </a:extLst>
          </p:cNvPr>
          <p:cNvSpPr>
            <a:spLocks noGrp="1"/>
          </p:cNvSpPr>
          <p:nvPr>
            <p:ph type="sldNum" sz="quarter" idx="12"/>
          </p:nvPr>
        </p:nvSpPr>
        <p:spPr>
          <a:xfrm>
            <a:off x="10276321" y="5883274"/>
            <a:ext cx="771089"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33</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grpSp>
        <p:nvGrpSpPr>
          <p:cNvPr id="40" name="Group 39">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1"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24887080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1" name="Group 10">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2"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4"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5"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6"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7"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8"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9"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0"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1"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2"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3"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5"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6"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7"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8"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0"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1"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2"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3"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4"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5"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6"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7"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8"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grpSp>
      <p:sp>
        <p:nvSpPr>
          <p:cNvPr id="2" name="Title 1">
            <a:extLst>
              <a:ext uri="{FF2B5EF4-FFF2-40B4-BE49-F238E27FC236}">
                <a16:creationId xmlns:a16="http://schemas.microsoft.com/office/drawing/2014/main" id="{4DD16B9D-E111-4BE9-B325-D4F1ABD4F4BE}"/>
              </a:ext>
            </a:extLst>
          </p:cNvPr>
          <p:cNvSpPr>
            <a:spLocks noGrp="1"/>
          </p:cNvSpPr>
          <p:nvPr>
            <p:ph type="title"/>
          </p:nvPr>
        </p:nvSpPr>
        <p:spPr>
          <a:xfrm>
            <a:off x="1141413" y="618518"/>
            <a:ext cx="9905998" cy="1478570"/>
          </a:xfrm>
        </p:spPr>
        <p:txBody>
          <a:bodyPr>
            <a:normAutofit/>
          </a:bodyPr>
          <a:lstStyle/>
          <a:p>
            <a:r>
              <a:rPr lang="en-US"/>
              <a:t>Securing Kubernetes - Docker Runtime</a:t>
            </a:r>
          </a:p>
        </p:txBody>
      </p:sp>
      <p:sp>
        <p:nvSpPr>
          <p:cNvPr id="3" name="Content Placeholder 2">
            <a:extLst>
              <a:ext uri="{FF2B5EF4-FFF2-40B4-BE49-F238E27FC236}">
                <a16:creationId xmlns:a16="http://schemas.microsoft.com/office/drawing/2014/main" id="{51C0FC96-A778-4A3B-801B-8973AB0EC87B}"/>
              </a:ext>
            </a:extLst>
          </p:cNvPr>
          <p:cNvSpPr>
            <a:spLocks noGrp="1"/>
          </p:cNvSpPr>
          <p:nvPr>
            <p:ph idx="1"/>
          </p:nvPr>
        </p:nvSpPr>
        <p:spPr>
          <a:xfrm>
            <a:off x="1141412" y="2249486"/>
            <a:ext cx="9905999" cy="4356101"/>
          </a:xfrm>
        </p:spPr>
        <p:txBody>
          <a:bodyPr>
            <a:normAutofit lnSpcReduction="10000"/>
          </a:bodyPr>
          <a:lstStyle/>
          <a:p>
            <a:r>
              <a:rPr lang="en-US"/>
              <a:t>Runtime security is critical! This is the security of your application while its running in a container.</a:t>
            </a:r>
          </a:p>
          <a:p>
            <a:r>
              <a:rPr lang="en-US"/>
              <a:t>In the </a:t>
            </a:r>
            <a:r>
              <a:rPr lang="en-US" err="1"/>
              <a:t>dockerfile</a:t>
            </a:r>
            <a:r>
              <a:rPr lang="en-US"/>
              <a:t> (slide 10) is where you would remove </a:t>
            </a:r>
            <a:r>
              <a:rPr lang="en-US" err="1"/>
              <a:t>linux</a:t>
            </a:r>
            <a:r>
              <a:rPr lang="en-US"/>
              <a:t> commands and tools you don’t want running in your container</a:t>
            </a:r>
          </a:p>
          <a:p>
            <a:r>
              <a:rPr lang="en-US"/>
              <a:t>NEVER RUN AS ROOT! Always create a </a:t>
            </a:r>
            <a:r>
              <a:rPr lang="en-US" err="1"/>
              <a:t>usergroup</a:t>
            </a:r>
            <a:r>
              <a:rPr lang="en-US"/>
              <a:t> and a user for your container.</a:t>
            </a:r>
          </a:p>
          <a:p>
            <a:r>
              <a:rPr lang="en-US"/>
              <a:t>KNOW YOUR SOURCE! </a:t>
            </a:r>
            <a:r>
              <a:rPr lang="en-US" err="1"/>
              <a:t>Dockerhub</a:t>
            </a:r>
            <a:r>
              <a:rPr lang="en-US"/>
              <a:t> is a great service, but it suffers from the same issues GitHub faces. Only use trusted images.</a:t>
            </a:r>
          </a:p>
          <a:p>
            <a:r>
              <a:rPr lang="en-US"/>
              <a:t>Make sure you are using HTTPS if your container has APIs</a:t>
            </a:r>
          </a:p>
        </p:txBody>
      </p:sp>
      <p:sp>
        <p:nvSpPr>
          <p:cNvPr id="4" name="Slide Number Placeholder 3">
            <a:extLst>
              <a:ext uri="{FF2B5EF4-FFF2-40B4-BE49-F238E27FC236}">
                <a16:creationId xmlns:a16="http://schemas.microsoft.com/office/drawing/2014/main" id="{669F161B-9942-4683-BE76-C3A0ADCDF1A8}"/>
              </a:ext>
            </a:extLst>
          </p:cNvPr>
          <p:cNvSpPr>
            <a:spLocks noGrp="1"/>
          </p:cNvSpPr>
          <p:nvPr>
            <p:ph type="sldNum" sz="quarter" idx="12"/>
          </p:nvPr>
        </p:nvSpPr>
        <p:spPr>
          <a:xfrm>
            <a:off x="10276321" y="5883274"/>
            <a:ext cx="771089"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34</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grpSp>
        <p:nvGrpSpPr>
          <p:cNvPr id="40" name="Group 39">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1"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2"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3"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4"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5"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6"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7"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8"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9"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50"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grpSp>
    </p:spTree>
    <p:extLst>
      <p:ext uri="{BB962C8B-B14F-4D97-AF65-F5344CB8AC3E}">
        <p14:creationId xmlns:p14="http://schemas.microsoft.com/office/powerpoint/2010/main" val="357611248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1" name="Group 10">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2"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4DD16B9D-E111-4BE9-B325-D4F1ABD4F4BE}"/>
              </a:ext>
            </a:extLst>
          </p:cNvPr>
          <p:cNvSpPr>
            <a:spLocks noGrp="1"/>
          </p:cNvSpPr>
          <p:nvPr>
            <p:ph type="title"/>
          </p:nvPr>
        </p:nvSpPr>
        <p:spPr>
          <a:xfrm>
            <a:off x="1141413" y="618518"/>
            <a:ext cx="9905998" cy="1478570"/>
          </a:xfrm>
        </p:spPr>
        <p:txBody>
          <a:bodyPr>
            <a:normAutofit/>
          </a:bodyPr>
          <a:lstStyle/>
          <a:p>
            <a:r>
              <a:rPr lang="en-US"/>
              <a:t>Considerations:</a:t>
            </a:r>
          </a:p>
        </p:txBody>
      </p:sp>
      <p:sp>
        <p:nvSpPr>
          <p:cNvPr id="3" name="Content Placeholder 2">
            <a:extLst>
              <a:ext uri="{FF2B5EF4-FFF2-40B4-BE49-F238E27FC236}">
                <a16:creationId xmlns:a16="http://schemas.microsoft.com/office/drawing/2014/main" id="{51C0FC96-A778-4A3B-801B-8973AB0EC87B}"/>
              </a:ext>
            </a:extLst>
          </p:cNvPr>
          <p:cNvSpPr>
            <a:spLocks noGrp="1"/>
          </p:cNvSpPr>
          <p:nvPr>
            <p:ph idx="1"/>
          </p:nvPr>
        </p:nvSpPr>
        <p:spPr>
          <a:xfrm>
            <a:off x="1141412" y="2249487"/>
            <a:ext cx="9905999" cy="4167188"/>
          </a:xfrm>
        </p:spPr>
        <p:txBody>
          <a:bodyPr>
            <a:normAutofit lnSpcReduction="10000"/>
          </a:bodyPr>
          <a:lstStyle/>
          <a:p>
            <a:r>
              <a:rPr lang="en-US"/>
              <a:t>In K8S v. 1.21.x Docker will no longer be supported.</a:t>
            </a:r>
          </a:p>
          <a:p>
            <a:r>
              <a:rPr lang="en-US"/>
              <a:t>There are other container tools out there to use, so investigating them now may be a good idea.</a:t>
            </a:r>
          </a:p>
          <a:p>
            <a:pPr lvl="1"/>
            <a:r>
              <a:rPr lang="en-US"/>
              <a:t>Cri-o for example</a:t>
            </a:r>
          </a:p>
          <a:p>
            <a:r>
              <a:rPr lang="en-US"/>
              <a:t>There are tons of tools out there to monitor your container runtime and cluster health – Prisma Cloud Compute, </a:t>
            </a:r>
            <a:r>
              <a:rPr lang="en-US" err="1"/>
              <a:t>Sysdig</a:t>
            </a:r>
            <a:r>
              <a:rPr lang="en-US"/>
              <a:t> Secure, Project Falco, AWS and Azure offerings, etc.</a:t>
            </a:r>
          </a:p>
          <a:p>
            <a:r>
              <a:rPr lang="en-US"/>
              <a:t>There are also tons of tools to help secure the internal subnet – Cilium, </a:t>
            </a:r>
            <a:r>
              <a:rPr lang="en-US" err="1"/>
              <a:t>Tigera</a:t>
            </a:r>
            <a:r>
              <a:rPr lang="en-US"/>
              <a:t>, cloud-provided resources, etc.</a:t>
            </a:r>
          </a:p>
        </p:txBody>
      </p:sp>
      <p:sp>
        <p:nvSpPr>
          <p:cNvPr id="4" name="Slide Number Placeholder 3">
            <a:extLst>
              <a:ext uri="{FF2B5EF4-FFF2-40B4-BE49-F238E27FC236}">
                <a16:creationId xmlns:a16="http://schemas.microsoft.com/office/drawing/2014/main" id="{669F161B-9942-4683-BE76-C3A0ADCDF1A8}"/>
              </a:ext>
            </a:extLst>
          </p:cNvPr>
          <p:cNvSpPr>
            <a:spLocks noGrp="1"/>
          </p:cNvSpPr>
          <p:nvPr>
            <p:ph type="sldNum" sz="quarter" idx="12"/>
          </p:nvPr>
        </p:nvSpPr>
        <p:spPr>
          <a:xfrm>
            <a:off x="10276321" y="5883274"/>
            <a:ext cx="771089"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35</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grpSp>
        <p:nvGrpSpPr>
          <p:cNvPr id="40" name="Group 39">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1"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39038938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A070EAD-1DCD-4F3D-BA84-799B891A0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21E77DCC-D533-4204-984C-916F0777B9FF}"/>
              </a:ext>
            </a:extLst>
          </p:cNvPr>
          <p:cNvSpPr>
            <a:spLocks noGrp="1"/>
          </p:cNvSpPr>
          <p:nvPr>
            <p:ph type="ctrTitle"/>
          </p:nvPr>
        </p:nvSpPr>
        <p:spPr>
          <a:xfrm>
            <a:off x="3108960" y="1122363"/>
            <a:ext cx="7559039" cy="3027360"/>
          </a:xfrm>
        </p:spPr>
        <p:txBody>
          <a:bodyPr>
            <a:normAutofit/>
          </a:bodyPr>
          <a:lstStyle/>
          <a:p>
            <a:r>
              <a:rPr lang="en-US" sz="5400"/>
              <a:t>K8s Attacks</a:t>
            </a:r>
          </a:p>
        </p:txBody>
      </p:sp>
      <p:sp>
        <p:nvSpPr>
          <p:cNvPr id="3" name="Subtitle 2">
            <a:extLst>
              <a:ext uri="{FF2B5EF4-FFF2-40B4-BE49-F238E27FC236}">
                <a16:creationId xmlns:a16="http://schemas.microsoft.com/office/drawing/2014/main" id="{60EF80E5-4A29-4FF3-93C7-CD33B855103B}"/>
              </a:ext>
            </a:extLst>
          </p:cNvPr>
          <p:cNvSpPr>
            <a:spLocks noGrp="1"/>
          </p:cNvSpPr>
          <p:nvPr>
            <p:ph type="subTitle" idx="1"/>
          </p:nvPr>
        </p:nvSpPr>
        <p:spPr>
          <a:xfrm>
            <a:off x="3128010" y="4149724"/>
            <a:ext cx="7539989" cy="1108075"/>
          </a:xfrm>
        </p:spPr>
        <p:txBody>
          <a:bodyPr>
            <a:normAutofit/>
          </a:bodyPr>
          <a:lstStyle/>
          <a:p>
            <a:r>
              <a:rPr lang="en-US" sz="2400">
                <a:solidFill>
                  <a:schemeClr val="tx1"/>
                </a:solidFill>
              </a:rPr>
              <a:t>/honk</a:t>
            </a:r>
          </a:p>
        </p:txBody>
      </p:sp>
      <p:grpSp>
        <p:nvGrpSpPr>
          <p:cNvPr id="10" name="Group 9">
            <a:extLst>
              <a:ext uri="{FF2B5EF4-FFF2-40B4-BE49-F238E27FC236}">
                <a16:creationId xmlns:a16="http://schemas.microsoft.com/office/drawing/2014/main" id="{DE471E13-6104-4637-8A8F-B545529B1D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802F412D-6781-427D-AB79-09FD610CCE5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8471B962-D824-43CE-B5DD-704B305B28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ED60EBD3-FA75-460B-AFBD-3F234A0CAA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Rectangle 8">
              <a:extLst>
                <a:ext uri="{FF2B5EF4-FFF2-40B4-BE49-F238E27FC236}">
                  <a16:creationId xmlns:a16="http://schemas.microsoft.com/office/drawing/2014/main" id="{D0791244-FBF2-49D9-BDBC-E2E58C86B4D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 name="Freeform 9">
              <a:extLst>
                <a:ext uri="{FF2B5EF4-FFF2-40B4-BE49-F238E27FC236}">
                  <a16:creationId xmlns:a16="http://schemas.microsoft.com/office/drawing/2014/main" id="{FEE4C4B1-195C-40F5-A78F-2EB7ED6E6F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22766AF8-3850-41E4-80D0-321D9A13D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8834F8EE-AB04-42FE-AE7B-3E9C6ACA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C86BB534-4617-4275-908E-357CF2246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B6DEB58B-8D28-4BE9-9CA9-F4B3A083B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25A772BC-4720-4EC2-AD61-A7B74E915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60D6B27E-FAC5-4267-80A9-DE4D2E02B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6">
              <a:extLst>
                <a:ext uri="{FF2B5EF4-FFF2-40B4-BE49-F238E27FC236}">
                  <a16:creationId xmlns:a16="http://schemas.microsoft.com/office/drawing/2014/main" id="{1F39FA83-D8C8-4CE3-9C62-10375FD041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7">
              <a:extLst>
                <a:ext uri="{FF2B5EF4-FFF2-40B4-BE49-F238E27FC236}">
                  <a16:creationId xmlns:a16="http://schemas.microsoft.com/office/drawing/2014/main" id="{E09B4CF3-A51F-4787-81FE-F5C79BA42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6695CB35-74E4-43C0-89F5-9FDA59B3AC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945450CE-FB13-4C46-825F-5BB1917033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E80AA0B2-7FE7-4B75-AC25-E0F6C0FE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21">
              <a:extLst>
                <a:ext uri="{FF2B5EF4-FFF2-40B4-BE49-F238E27FC236}">
                  <a16:creationId xmlns:a16="http://schemas.microsoft.com/office/drawing/2014/main" id="{2E81F7C1-AD8F-41A0-91A8-E05F66CB0E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2">
              <a:extLst>
                <a:ext uri="{FF2B5EF4-FFF2-40B4-BE49-F238E27FC236}">
                  <a16:creationId xmlns:a16="http://schemas.microsoft.com/office/drawing/2014/main" id="{F4E8A538-9FFA-4C76-BCE2-D54F56A11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3C412824-3CBA-4E74-B2FD-936EA70486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E28DC1F0-74FF-4D97-BD4D-FD42DE4AC6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77CEC4FA-6FD3-4ABF-BF98-94E7947A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D4E61DA7-BFA9-48AF-BD6F-EBB15C235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57164D6A-1DD9-43AE-878F-A413DC26F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4949EBA6-53D9-4F2D-91DB-EA7AE260F6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0AFEA5FA-F759-441C-A0BC-7EDC79A6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5B913AE0-5DC8-4244-8C26-ED97F834E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A87DB58A-25D2-46F1-85E3-06F964D0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2">
              <a:extLst>
                <a:ext uri="{FF2B5EF4-FFF2-40B4-BE49-F238E27FC236}">
                  <a16:creationId xmlns:a16="http://schemas.microsoft.com/office/drawing/2014/main" id="{E7AE8209-F3E7-4ACA-98D0-90B282A147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Rectangle 33">
              <a:extLst>
                <a:ext uri="{FF2B5EF4-FFF2-40B4-BE49-F238E27FC236}">
                  <a16:creationId xmlns:a16="http://schemas.microsoft.com/office/drawing/2014/main" id="{1CED7927-A7C7-444A-A8F3-6348852AEF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0" name="Freeform 34">
              <a:extLst>
                <a:ext uri="{FF2B5EF4-FFF2-40B4-BE49-F238E27FC236}">
                  <a16:creationId xmlns:a16="http://schemas.microsoft.com/office/drawing/2014/main" id="{08BEDF90-F9A6-4DE4-94B6-43E4160394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5">
              <a:extLst>
                <a:ext uri="{FF2B5EF4-FFF2-40B4-BE49-F238E27FC236}">
                  <a16:creationId xmlns:a16="http://schemas.microsoft.com/office/drawing/2014/main" id="{36540D5F-1C77-438A-BF12-56455C472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6">
              <a:extLst>
                <a:ext uri="{FF2B5EF4-FFF2-40B4-BE49-F238E27FC236}">
                  <a16:creationId xmlns:a16="http://schemas.microsoft.com/office/drawing/2014/main" id="{52FC779A-BC55-40AC-8FFD-E014F8C0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7">
              <a:extLst>
                <a:ext uri="{FF2B5EF4-FFF2-40B4-BE49-F238E27FC236}">
                  <a16:creationId xmlns:a16="http://schemas.microsoft.com/office/drawing/2014/main" id="{63E42DE5-DC0E-4043-8A35-20C53074A2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8">
              <a:extLst>
                <a:ext uri="{FF2B5EF4-FFF2-40B4-BE49-F238E27FC236}">
                  <a16:creationId xmlns:a16="http://schemas.microsoft.com/office/drawing/2014/main" id="{41581FA6-993A-4899-ADF1-0A83A623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9">
              <a:extLst>
                <a:ext uri="{FF2B5EF4-FFF2-40B4-BE49-F238E27FC236}">
                  <a16:creationId xmlns:a16="http://schemas.microsoft.com/office/drawing/2014/main" id="{33C4FDB9-01D2-4CB0-BFED-216CAC7EB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40">
              <a:extLst>
                <a:ext uri="{FF2B5EF4-FFF2-40B4-BE49-F238E27FC236}">
                  <a16:creationId xmlns:a16="http://schemas.microsoft.com/office/drawing/2014/main" id="{34E715AB-2B68-41C4-A61F-02C413F242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41">
              <a:extLst>
                <a:ext uri="{FF2B5EF4-FFF2-40B4-BE49-F238E27FC236}">
                  <a16:creationId xmlns:a16="http://schemas.microsoft.com/office/drawing/2014/main" id="{D3861C35-D060-408D-9871-4DA2D0547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2">
              <a:extLst>
                <a:ext uri="{FF2B5EF4-FFF2-40B4-BE49-F238E27FC236}">
                  <a16:creationId xmlns:a16="http://schemas.microsoft.com/office/drawing/2014/main" id="{B4F4F38F-33FE-48A0-986D-FB771F18BE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3">
              <a:extLst>
                <a:ext uri="{FF2B5EF4-FFF2-40B4-BE49-F238E27FC236}">
                  <a16:creationId xmlns:a16="http://schemas.microsoft.com/office/drawing/2014/main" id="{50FCFC8E-2DC3-4F27-9E02-196830E78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4">
              <a:extLst>
                <a:ext uri="{FF2B5EF4-FFF2-40B4-BE49-F238E27FC236}">
                  <a16:creationId xmlns:a16="http://schemas.microsoft.com/office/drawing/2014/main" id="{3A6EE414-1500-4144-B453-BA950E5107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5">
              <a:extLst>
                <a:ext uri="{FF2B5EF4-FFF2-40B4-BE49-F238E27FC236}">
                  <a16:creationId xmlns:a16="http://schemas.microsoft.com/office/drawing/2014/main" id="{0C1A9D8A-5515-4C84-AE17-A6D5124383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2" name="Freeform 46">
              <a:extLst>
                <a:ext uri="{FF2B5EF4-FFF2-40B4-BE49-F238E27FC236}">
                  <a16:creationId xmlns:a16="http://schemas.microsoft.com/office/drawing/2014/main" id="{E8E7C8C7-FE85-4C8F-960C-3748511E0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47">
              <a:extLst>
                <a:ext uri="{FF2B5EF4-FFF2-40B4-BE49-F238E27FC236}">
                  <a16:creationId xmlns:a16="http://schemas.microsoft.com/office/drawing/2014/main" id="{33DF2ED7-F601-4A9F-AA50-822ED85D56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48">
              <a:extLst>
                <a:ext uri="{FF2B5EF4-FFF2-40B4-BE49-F238E27FC236}">
                  <a16:creationId xmlns:a16="http://schemas.microsoft.com/office/drawing/2014/main" id="{FEDB3A05-6FDD-4E87-B800-8F9975244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Freeform 49">
              <a:extLst>
                <a:ext uri="{FF2B5EF4-FFF2-40B4-BE49-F238E27FC236}">
                  <a16:creationId xmlns:a16="http://schemas.microsoft.com/office/drawing/2014/main" id="{AD6225C0-E391-49D5-9A7B-57C5ED60E1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6" name="Freeform 50">
              <a:extLst>
                <a:ext uri="{FF2B5EF4-FFF2-40B4-BE49-F238E27FC236}">
                  <a16:creationId xmlns:a16="http://schemas.microsoft.com/office/drawing/2014/main" id="{B814B458-45E5-451C-9CBD-027E3776A4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7" name="Freeform 51">
              <a:extLst>
                <a:ext uri="{FF2B5EF4-FFF2-40B4-BE49-F238E27FC236}">
                  <a16:creationId xmlns:a16="http://schemas.microsoft.com/office/drawing/2014/main" id="{59167140-9A0D-4FE7-8E37-2CD6130116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52">
              <a:extLst>
                <a:ext uri="{FF2B5EF4-FFF2-40B4-BE49-F238E27FC236}">
                  <a16:creationId xmlns:a16="http://schemas.microsoft.com/office/drawing/2014/main" id="{2D38B213-991B-495D-8886-04CAD44C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53">
              <a:extLst>
                <a:ext uri="{FF2B5EF4-FFF2-40B4-BE49-F238E27FC236}">
                  <a16:creationId xmlns:a16="http://schemas.microsoft.com/office/drawing/2014/main" id="{67C1C3DA-3972-4D98-9D9E-390461B28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0" name="Freeform 54">
              <a:extLst>
                <a:ext uri="{FF2B5EF4-FFF2-40B4-BE49-F238E27FC236}">
                  <a16:creationId xmlns:a16="http://schemas.microsoft.com/office/drawing/2014/main" id="{972F8941-61DB-48E1-B9C1-E732470563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 name="Freeform 55">
              <a:extLst>
                <a:ext uri="{FF2B5EF4-FFF2-40B4-BE49-F238E27FC236}">
                  <a16:creationId xmlns:a16="http://schemas.microsoft.com/office/drawing/2014/main" id="{857B495F-5C9B-435F-8D39-45CC57471F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2" name="Freeform 56">
              <a:extLst>
                <a:ext uri="{FF2B5EF4-FFF2-40B4-BE49-F238E27FC236}">
                  <a16:creationId xmlns:a16="http://schemas.microsoft.com/office/drawing/2014/main" id="{B607428B-B7C9-4017-84F8-19C9B2134A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3" name="Freeform 57">
              <a:extLst>
                <a:ext uri="{FF2B5EF4-FFF2-40B4-BE49-F238E27FC236}">
                  <a16:creationId xmlns:a16="http://schemas.microsoft.com/office/drawing/2014/main" id="{A20C5139-2108-4F5E-B892-64F1D8605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58">
              <a:extLst>
                <a:ext uri="{FF2B5EF4-FFF2-40B4-BE49-F238E27FC236}">
                  <a16:creationId xmlns:a16="http://schemas.microsoft.com/office/drawing/2014/main" id="{C2A51623-F2F3-4584-93F5-598E56A5F4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373811840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1" name="Group 10">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2"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875FA3DE-AB27-4882-B313-B79A858170C2}"/>
              </a:ext>
            </a:extLst>
          </p:cNvPr>
          <p:cNvSpPr>
            <a:spLocks noGrp="1"/>
          </p:cNvSpPr>
          <p:nvPr>
            <p:ph type="title"/>
          </p:nvPr>
        </p:nvSpPr>
        <p:spPr>
          <a:xfrm>
            <a:off x="1133109" y="-63700"/>
            <a:ext cx="9905998" cy="835702"/>
          </a:xfrm>
        </p:spPr>
        <p:txBody>
          <a:bodyPr>
            <a:normAutofit/>
          </a:bodyPr>
          <a:lstStyle/>
          <a:p>
            <a:r>
              <a:rPr lang="en-US"/>
              <a:t>Why honk?</a:t>
            </a:r>
          </a:p>
        </p:txBody>
      </p:sp>
      <p:sp>
        <p:nvSpPr>
          <p:cNvPr id="3" name="Content Placeholder 2">
            <a:extLst>
              <a:ext uri="{FF2B5EF4-FFF2-40B4-BE49-F238E27FC236}">
                <a16:creationId xmlns:a16="http://schemas.microsoft.com/office/drawing/2014/main" id="{E818D535-7016-4C74-8355-0132B232A4B5}"/>
              </a:ext>
            </a:extLst>
          </p:cNvPr>
          <p:cNvSpPr>
            <a:spLocks noGrp="1"/>
          </p:cNvSpPr>
          <p:nvPr>
            <p:ph idx="1"/>
          </p:nvPr>
        </p:nvSpPr>
        <p:spPr>
          <a:xfrm>
            <a:off x="1290272" y="719932"/>
            <a:ext cx="7447270" cy="6099533"/>
          </a:xfrm>
        </p:spPr>
        <p:txBody>
          <a:bodyPr>
            <a:normAutofit lnSpcReduction="10000"/>
          </a:bodyPr>
          <a:lstStyle/>
          <a:p>
            <a:r>
              <a:rPr lang="en-US"/>
              <a:t>There is a continual meme in the Kubernetes InfoSec world that revolves around a goose behaving badly. </a:t>
            </a:r>
          </a:p>
          <a:p>
            <a:r>
              <a:rPr lang="en-US"/>
              <a:t>This evolved from an attack known as “A billion laughs”</a:t>
            </a:r>
          </a:p>
          <a:p>
            <a:pPr lvl="1"/>
            <a:r>
              <a:rPr lang="en-US"/>
              <a:t>Based off an older XML injection attack, it was modified to effect K8S clusters via a “YAML Bomb”</a:t>
            </a:r>
          </a:p>
          <a:p>
            <a:pPr lvl="1"/>
            <a:r>
              <a:rPr lang="en-US"/>
              <a:t>Also was inspired by Untitled Goose Game</a:t>
            </a:r>
          </a:p>
          <a:p>
            <a:r>
              <a:rPr lang="en-US"/>
              <a:t>This involved taking advantage of the K8S Main API and sending it a malicious YAML which would effectively DDoS your cluster.</a:t>
            </a:r>
          </a:p>
          <a:p>
            <a:r>
              <a:rPr lang="en-US">
                <a:hlinkClick r:id="rId2"/>
              </a:rPr>
              <a:t>https://github.com/honk-ci</a:t>
            </a:r>
            <a:r>
              <a:rPr lang="en-US"/>
              <a:t> </a:t>
            </a:r>
          </a:p>
          <a:p>
            <a:r>
              <a:rPr lang="en-US"/>
              <a:t>Discovered by Kubernetes SIG Security co-chair Ian Coldwater</a:t>
            </a:r>
          </a:p>
          <a:p>
            <a:r>
              <a:rPr lang="en-US"/>
              <a:t>Patched in 1.14.x</a:t>
            </a:r>
          </a:p>
          <a:p>
            <a:endParaRPr lang="en-US"/>
          </a:p>
        </p:txBody>
      </p:sp>
      <p:sp>
        <p:nvSpPr>
          <p:cNvPr id="4" name="Slide Number Placeholder 3">
            <a:extLst>
              <a:ext uri="{FF2B5EF4-FFF2-40B4-BE49-F238E27FC236}">
                <a16:creationId xmlns:a16="http://schemas.microsoft.com/office/drawing/2014/main" id="{E0F8F78D-439C-4A9A-8F09-49AC8D90CBE5}"/>
              </a:ext>
            </a:extLst>
          </p:cNvPr>
          <p:cNvSpPr>
            <a:spLocks noGrp="1"/>
          </p:cNvSpPr>
          <p:nvPr>
            <p:ph type="sldNum" sz="quarter" idx="12"/>
          </p:nvPr>
        </p:nvSpPr>
        <p:spPr>
          <a:xfrm>
            <a:off x="10276321" y="5883274"/>
            <a:ext cx="771089"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37</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grpSp>
        <p:nvGrpSpPr>
          <p:cNvPr id="40" name="Group 39">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1"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pic>
        <p:nvPicPr>
          <p:cNvPr id="51" name="Picture 50" descr="Icon&#10;&#10;Description automatically generated">
            <a:extLst>
              <a:ext uri="{FF2B5EF4-FFF2-40B4-BE49-F238E27FC236}">
                <a16:creationId xmlns:a16="http://schemas.microsoft.com/office/drawing/2014/main" id="{0515636F-8614-4813-AD69-251F766A3D79}"/>
              </a:ext>
            </a:extLst>
          </p:cNvPr>
          <p:cNvPicPr>
            <a:picLocks noChangeAspect="1"/>
          </p:cNvPicPr>
          <p:nvPr/>
        </p:nvPicPr>
        <p:blipFill>
          <a:blip r:embed="rId3"/>
          <a:stretch>
            <a:fillRect/>
          </a:stretch>
        </p:blipFill>
        <p:spPr>
          <a:xfrm>
            <a:off x="8751709" y="1728789"/>
            <a:ext cx="3211691" cy="3211691"/>
          </a:xfrm>
          <a:prstGeom prst="rect">
            <a:avLst/>
          </a:prstGeom>
        </p:spPr>
      </p:pic>
    </p:spTree>
    <p:extLst>
      <p:ext uri="{BB962C8B-B14F-4D97-AF65-F5344CB8AC3E}">
        <p14:creationId xmlns:p14="http://schemas.microsoft.com/office/powerpoint/2010/main" val="30968201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BECFFDC-94DB-4DA3-94FE-22FEDDA8FA3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5" name="Picture 4" descr="Text&#10;&#10;Description automatically generated">
            <a:extLst>
              <a:ext uri="{FF2B5EF4-FFF2-40B4-BE49-F238E27FC236}">
                <a16:creationId xmlns:a16="http://schemas.microsoft.com/office/drawing/2014/main" id="{A706D5F6-7737-4E54-80E5-0C6279BA1BA4}"/>
              </a:ext>
            </a:extLst>
          </p:cNvPr>
          <p:cNvPicPr>
            <a:picLocks noChangeAspect="1"/>
          </p:cNvPicPr>
          <p:nvPr/>
        </p:nvPicPr>
        <p:blipFill rotWithShape="1">
          <a:blip r:embed="rId4"/>
          <a:srcRect t="26494" r="9091" b="1483"/>
          <a:stretch/>
        </p:blipFill>
        <p:spPr>
          <a:xfrm>
            <a:off x="20" y="10"/>
            <a:ext cx="12191980" cy="6857990"/>
          </a:xfrm>
          <a:prstGeom prst="rect">
            <a:avLst/>
          </a:prstGeom>
        </p:spPr>
      </p:pic>
      <p:pic>
        <p:nvPicPr>
          <p:cNvPr id="12" name="Picture 11">
            <a:extLst>
              <a:ext uri="{FF2B5EF4-FFF2-40B4-BE49-F238E27FC236}">
                <a16:creationId xmlns:a16="http://schemas.microsoft.com/office/drawing/2014/main" id="{545F67A4-7428-47F3-AE14-8CA43D976E1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4" name="Freeform 5">
            <a:extLst>
              <a:ext uri="{FF2B5EF4-FFF2-40B4-BE49-F238E27FC236}">
                <a16:creationId xmlns:a16="http://schemas.microsoft.com/office/drawing/2014/main" id="{F4A20210-FA90-4B6D-8D2E-1B90054E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6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p>
            <a:pPr marL="0" marR="0" lvl="0" indent="0" algn="ctr" defTabSz="457200" rtl="0" eaLnBrk="1" fontAlgn="auto" latinLnBrk="0" hangingPunct="1">
              <a:lnSpc>
                <a:spcPct val="100000"/>
              </a:lnSpc>
              <a:spcBef>
                <a:spcPts val="0"/>
              </a:spcBef>
              <a:spcAft>
                <a:spcPts val="1000"/>
              </a:spcAft>
              <a:buClr>
                <a:prstClr val="white"/>
              </a:buClr>
              <a:buSzPct val="100000"/>
              <a:buFont typeface="Arial"/>
              <a:buNone/>
              <a:tabLst/>
              <a:defRPr/>
            </a:pPr>
            <a:endParaRPr kumimoji="0" lang="en-US" sz="1600" b="0" i="0" u="none" strike="noStrike" kern="1200" cap="all" spc="0" normalizeH="0" baseline="0" noProof="0">
              <a:ln>
                <a:noFill/>
              </a:ln>
              <a:solidFill>
                <a:prstClr val="white"/>
              </a:solidFill>
              <a:effectLst/>
              <a:uLnTx/>
              <a:uFillTx/>
              <a:latin typeface="Calibri" panose="020F0502020204030204"/>
              <a:ea typeface="+mn-ea"/>
              <a:cs typeface="+mn-cs"/>
            </a:endParaRPr>
          </a:p>
        </p:txBody>
      </p:sp>
      <p:sp>
        <p:nvSpPr>
          <p:cNvPr id="16" name="Freeform 14">
            <a:extLst>
              <a:ext uri="{FF2B5EF4-FFF2-40B4-BE49-F238E27FC236}">
                <a16:creationId xmlns:a16="http://schemas.microsoft.com/office/drawing/2014/main" id="{39213B44-68B7-47E7-B506-5C79FCF80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8" name="Group 17">
            <a:extLst>
              <a:ext uri="{FF2B5EF4-FFF2-40B4-BE49-F238E27FC236}">
                <a16:creationId xmlns:a16="http://schemas.microsoft.com/office/drawing/2014/main" id="{39084D60-65A6-45F8-8C17-3529E43F1C3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9" name="Straight Connector 18">
              <a:extLst>
                <a:ext uri="{FF2B5EF4-FFF2-40B4-BE49-F238E27FC236}">
                  <a16:creationId xmlns:a16="http://schemas.microsoft.com/office/drawing/2014/main" id="{444A2572-2BF1-4C8E-AF59-F3AD411D894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5DF3485-B455-470C-8FA8-A1BDE087B8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5E9DCD0-EE49-4CB4-89B6-C25F9861C3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713CF62-C96C-44E9-8C28-E3F2C6E7C6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D06558F-07E9-4D78-A6F3-8BCFA9E7340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512D8773-83C0-4D51-9E1F-046DA7DA0DF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5880C3FB-3E2E-4054-A6D1-38176D6E2E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505591A-6112-4B84-8E9E-923E43C4ED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54884290-8E39-4425-BB4F-48D955C1F8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0C383A3-6D77-41CE-8121-498BC3BA51F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120A319-4A10-4542-B48C-5FB2714C4A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B15B038-50ED-419D-B142-C96EE418B5C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BAFF2F4-75B2-4498-8559-BAE80D89B49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B56AE167-8087-4A4B-B41D-5658EEBA684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D353E8A-CBA6-44F9-9C00-D0AD27C96C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A2C318A-A79F-4CAD-BA7A-51427BF9ED2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F2996E3-5E01-4F22-B23C-7CD0CF72C4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60F6BC4-AB51-4DE7-B83C-E71FE4EC862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AF65FC1C-93BF-4ACA-BF17-17372DD108D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89F9913C-8CCE-4D56-9D2A-0C2D6866769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0EDD18C-1AAD-48E5-AAAD-73F4B5643C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2D7A5C4-18C8-43E9-A50A-F87A362C85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3A0C484E-A224-4DB0-8C34-89BE54BD12F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9BB438E-A25F-4A7F-B209-8899B7CEC4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F8BA6DC-B1E9-4F32-A5CC-8F61976B69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F6D95B2-1C8D-4156-AB05-523619B4FC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88409AD-A77F-4304-9E8B-08A4891C70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62AD08A-B385-4D18-B948-8D53B391848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32A413E-FF1A-46B1-BF8B-3C1C408B34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3CFF4E44-2BEB-4FAE-97C9-BC6E8296D11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0486C0A-9B93-46B8-932F-876BE26CEFE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429BF5D-8D5B-4A48-89EE-8B779826EEC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DC996EE-5EB1-4943-A1E8-70810CBD67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32F833C8-E3CE-4399-B78B-9DD0EEA64C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7C92DB2-78F1-4872-B9C7-C658A78869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1F8A2FAA-05E1-448E-A606-FA9D67036C2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5AAB5D1-1672-4825-88A7-D93923475E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2CAAFDB-2BA2-4D04-8B8B-1241D5EC097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4C381B3C-0009-451B-BCB3-48F7810C1BA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2A10544C-1EAD-47FB-A17E-52C6222826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2540B37-D854-4525-93F8-410685438FE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7450DFE8-D07F-435C-B5A2-47D126FD9F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6C1A6513-2D5D-458C-B841-D5DD9844B84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931CF18-850E-41CD-823E-D311BD5CCE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4497A09-1B1C-4EB6-B728-6FC3A1C125F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A60DE04-F3E8-437E-A2E4-A8A7BA01CB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CDBBA541-852C-4AE6-82E8-6BD13AFB4F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2FC3362F-AD7E-45D7-BE85-7C8DD81347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CD83E0F-C8AF-4D52-94DB-CD949A2B16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60D5F865-890F-483F-B407-516CE6D2222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DE6A2505-E617-4419-AB05-10B779B5C2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BDFF0D66-52FC-4F64-B67F-72D9EFEED1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DCC72040-7945-4051-989C-2B728F6D504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96EB6302-2333-45D4-AE20-B0F6D45CC1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EECC1105-D16E-411D-B4B7-80BF039BF9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7D2F518-4540-44DE-BC62-7D598EC99BB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F19566BC-880A-4113-A9C4-0017E5184C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718E7D73-F4E4-4F5D-AFF9-EE491954A0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D0988A2-3571-4C16-BDEF-58254F04E5B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4550BAC8-41FE-4300-910B-EE7BBD7A0C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38CD175C-18A7-4589-8C46-A61FEF6D999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B6BE3031-FD1C-443C-9889-243CEEAEDF8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E37BF5D-3732-41F2-B9AF-A56C9214D63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77B6718-917A-4A01-BCF8-5C6E1217B2A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C23AB5B-98FB-43F1-B590-BBA79814F2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D6EEC146-226B-4C83-9C1B-DD5495DE161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C24D094-41EF-4CA2-9834-B04793FA12C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8DA46AD8-674F-46C3-8A22-280F78F91AC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AE9D757B-CD9D-447C-8780-79F2FF8751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76B76E9-7342-43BC-B629-9180ABF5778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F25F68A-2DCB-4183-86F1-3428326E595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A5FA913-066C-4504-A753-026056454C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6A6E50AC-CA1E-4DD3-B85F-1720C019E68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1224B2B1-DBD8-4BA8-8CEB-BFAC8A15D3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4DEFE1E7-69A3-47F5-B8B8-C0898281B6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6F1F489-762E-4979-9EBC-50A62330B8E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927DF22C-20E6-4DED-B405-1B26C52186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236FD8D7-6E0F-468E-B8C4-F4E6707112A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0ED40BAA-84FE-4F81-A004-E7108FA9280A}"/>
              </a:ext>
            </a:extLst>
          </p:cNvPr>
          <p:cNvSpPr>
            <a:spLocks noGrp="1"/>
          </p:cNvSpPr>
          <p:nvPr>
            <p:ph type="title"/>
          </p:nvPr>
        </p:nvSpPr>
        <p:spPr>
          <a:xfrm>
            <a:off x="6646333" y="2032000"/>
            <a:ext cx="4513792" cy="2819398"/>
          </a:xfrm>
        </p:spPr>
        <p:txBody>
          <a:bodyPr vert="horz" lIns="91440" tIns="45720" rIns="91440" bIns="45720" rtlCol="0" anchor="b">
            <a:normAutofit/>
          </a:bodyPr>
          <a:lstStyle/>
          <a:p>
            <a:pPr algn="r"/>
            <a:r>
              <a:rPr lang="en-US" sz="4800"/>
              <a:t>Honk</a:t>
            </a:r>
          </a:p>
        </p:txBody>
      </p:sp>
    </p:spTree>
    <p:extLst>
      <p:ext uri="{BB962C8B-B14F-4D97-AF65-F5344CB8AC3E}">
        <p14:creationId xmlns:p14="http://schemas.microsoft.com/office/powerpoint/2010/main" val="3200970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1" name="Group 10">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2"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4"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5"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6"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7"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8"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19"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0"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1"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2"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3"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5"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6"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7"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28"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0"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1"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2"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3"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4"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5"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6"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7"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38"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grpSp>
      <p:sp>
        <p:nvSpPr>
          <p:cNvPr id="2" name="Title 1">
            <a:extLst>
              <a:ext uri="{FF2B5EF4-FFF2-40B4-BE49-F238E27FC236}">
                <a16:creationId xmlns:a16="http://schemas.microsoft.com/office/drawing/2014/main" id="{D78C8341-E84C-4ECC-89C3-894CFC15678E}"/>
              </a:ext>
            </a:extLst>
          </p:cNvPr>
          <p:cNvSpPr>
            <a:spLocks noGrp="1"/>
          </p:cNvSpPr>
          <p:nvPr>
            <p:ph type="title"/>
          </p:nvPr>
        </p:nvSpPr>
        <p:spPr>
          <a:xfrm>
            <a:off x="1141413" y="618518"/>
            <a:ext cx="9905998" cy="1478570"/>
          </a:xfrm>
        </p:spPr>
        <p:txBody>
          <a:bodyPr>
            <a:normAutofit/>
          </a:bodyPr>
          <a:lstStyle/>
          <a:p>
            <a:r>
              <a:rPr lang="en-US"/>
              <a:t>K8s and APT28</a:t>
            </a:r>
          </a:p>
        </p:txBody>
      </p:sp>
      <p:sp>
        <p:nvSpPr>
          <p:cNvPr id="3" name="Content Placeholder 2">
            <a:extLst>
              <a:ext uri="{FF2B5EF4-FFF2-40B4-BE49-F238E27FC236}">
                <a16:creationId xmlns:a16="http://schemas.microsoft.com/office/drawing/2014/main" id="{3BC3F78B-55F9-4ABD-9F4D-E025594FABEE}"/>
              </a:ext>
            </a:extLst>
          </p:cNvPr>
          <p:cNvSpPr>
            <a:spLocks noGrp="1"/>
          </p:cNvSpPr>
          <p:nvPr>
            <p:ph idx="1"/>
          </p:nvPr>
        </p:nvSpPr>
        <p:spPr>
          <a:xfrm>
            <a:off x="1141412" y="2249487"/>
            <a:ext cx="9905999" cy="3541714"/>
          </a:xfrm>
        </p:spPr>
        <p:txBody>
          <a:bodyPr>
            <a:normAutofit/>
          </a:bodyPr>
          <a:lstStyle/>
          <a:p>
            <a:r>
              <a:rPr lang="en-US"/>
              <a:t>It was recently released that Russian State-Sponsored hackers (Fancy Bear) have been using Kubernetes to perform brute force attacks against companies and governments since 2019</a:t>
            </a:r>
          </a:p>
          <a:p>
            <a:r>
              <a:rPr lang="en-US">
                <a:hlinkClick r:id="rId2"/>
              </a:rPr>
              <a:t>https://media.defense.gov/2021/Jul/01/2002753896/-1/-1/1/CSA_GRU_GLOBAL_BRUTE_FORCE_CAMPAIGN_UOO158036-21.PDF</a:t>
            </a:r>
            <a:endParaRPr lang="en-US"/>
          </a:p>
          <a:p>
            <a:endParaRPr lang="en-US"/>
          </a:p>
        </p:txBody>
      </p:sp>
      <p:sp>
        <p:nvSpPr>
          <p:cNvPr id="4" name="Slide Number Placeholder 3">
            <a:extLst>
              <a:ext uri="{FF2B5EF4-FFF2-40B4-BE49-F238E27FC236}">
                <a16:creationId xmlns:a16="http://schemas.microsoft.com/office/drawing/2014/main" id="{4AC51FA7-F7F8-469C-916C-1F73A35F74FC}"/>
              </a:ext>
            </a:extLst>
          </p:cNvPr>
          <p:cNvSpPr>
            <a:spLocks noGrp="1"/>
          </p:cNvSpPr>
          <p:nvPr>
            <p:ph type="sldNum" sz="quarter" idx="12"/>
          </p:nvPr>
        </p:nvSpPr>
        <p:spPr>
          <a:xfrm>
            <a:off x="10276321" y="5883274"/>
            <a:ext cx="771089"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39</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grpSp>
        <p:nvGrpSpPr>
          <p:cNvPr id="40" name="Group 39">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1"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2"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3"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4"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5"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6"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7"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8"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49"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p>
        <p:sp>
          <p:nvSpPr>
            <p:cNvPr id="50"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miter lim="800000"/>
                  <a:headEnd/>
                  <a:tailEnd/>
                </a14:hiddenLine>
              </a:ext>
            </a:extLst>
          </p:spPr>
        </p:sp>
      </p:grpSp>
    </p:spTree>
    <p:extLst>
      <p:ext uri="{BB962C8B-B14F-4D97-AF65-F5344CB8AC3E}">
        <p14:creationId xmlns:p14="http://schemas.microsoft.com/office/powerpoint/2010/main" val="3789156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F3EAC4-5B4F-4C2F-9547-559B710853C6}"/>
              </a:ext>
            </a:extLst>
          </p:cNvPr>
          <p:cNvSpPr/>
          <p:nvPr/>
        </p:nvSpPr>
        <p:spPr>
          <a:xfrm>
            <a:off x="4654296" y="0"/>
            <a:ext cx="7537704"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17">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3E5CF9E7-5CF9-4CFA-8847-84CDAC2AD879}"/>
              </a:ext>
            </a:extLst>
          </p:cNvPr>
          <p:cNvSpPr/>
          <p:nvPr/>
        </p:nvSpPr>
        <p:spPr>
          <a:xfrm>
            <a:off x="2" y="0"/>
            <a:ext cx="6453959" cy="6858000"/>
          </a:xfrm>
          <a:prstGeom prst="rect">
            <a:avLst/>
          </a:prstGeom>
          <a:solidFill>
            <a:schemeClr val="tx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BC2FD7A-53B2-4C20-877D-1B7655B01668}"/>
              </a:ext>
            </a:extLst>
          </p:cNvPr>
          <p:cNvSpPr>
            <a:spLocks noGrp="1"/>
          </p:cNvSpPr>
          <p:nvPr>
            <p:ph idx="1"/>
          </p:nvPr>
        </p:nvSpPr>
        <p:spPr>
          <a:xfrm>
            <a:off x="249382" y="700390"/>
            <a:ext cx="6073598" cy="5571101"/>
          </a:xfrm>
        </p:spPr>
        <p:txBody>
          <a:bodyPr anchor="ctr">
            <a:noAutofit/>
          </a:bodyPr>
          <a:lstStyle/>
          <a:p>
            <a:pPr marL="342900" indent="-342900">
              <a:buFont typeface="+mj-lt"/>
              <a:buAutoNum type="arabicPeriod"/>
            </a:pPr>
            <a:r>
              <a:rPr lang="en-US" sz="3600">
                <a:latin typeface="Rocket Sans" panose="020B0602020202020204" pitchFamily="34" charset="0"/>
                <a:ea typeface="Rocket Sans" panose="020B0602020202020204" pitchFamily="34" charset="0"/>
              </a:rPr>
              <a:t>Welcome</a:t>
            </a:r>
            <a:br>
              <a:rPr lang="en-US" sz="3600">
                <a:latin typeface="Rocket Sans" panose="020B0602020202020204" pitchFamily="34" charset="0"/>
                <a:ea typeface="Rocket Sans" panose="020B0602020202020204" pitchFamily="34" charset="0"/>
              </a:rPr>
            </a:br>
            <a:r>
              <a:rPr lang="en-US">
                <a:latin typeface="Rocket Sans" panose="020B0602020202020204" pitchFamily="34" charset="0"/>
                <a:ea typeface="Rocket Sans" panose="020B0602020202020204" pitchFamily="34" charset="0"/>
              </a:rPr>
              <a:t>(2 mins) – Mark McMillan</a:t>
            </a:r>
          </a:p>
          <a:p>
            <a:pPr marL="342900" indent="-342900">
              <a:lnSpc>
                <a:spcPct val="100000"/>
              </a:lnSpc>
              <a:buFont typeface="+mj-lt"/>
              <a:buAutoNum type="arabicPeriod"/>
            </a:pPr>
            <a:r>
              <a:rPr lang="en-US" sz="3600">
                <a:latin typeface="Rocket Sans" panose="020B0602020202020204" pitchFamily="34" charset="0"/>
                <a:ea typeface="Rocket Sans" panose="020B0602020202020204" pitchFamily="34" charset="0"/>
              </a:rPr>
              <a:t>Introductions</a:t>
            </a:r>
            <a:br>
              <a:rPr lang="en-US" sz="3600">
                <a:latin typeface="Rocket Sans" panose="020B0602020202020204" pitchFamily="34" charset="0"/>
                <a:ea typeface="Rocket Sans" panose="020B0602020202020204" pitchFamily="34" charset="0"/>
              </a:rPr>
            </a:br>
            <a:r>
              <a:rPr lang="en-US">
                <a:latin typeface="Rocket Sans" panose="020B0602020202020204" pitchFamily="34" charset="0"/>
                <a:ea typeface="Rocket Sans" panose="020B0602020202020204" pitchFamily="34" charset="0"/>
              </a:rPr>
              <a:t>(2 mins) – Mark McMillan</a:t>
            </a:r>
            <a:endParaRPr lang="en-US" sz="1100">
              <a:latin typeface="Rocket Sans" panose="020B0602020202020204" pitchFamily="34" charset="0"/>
              <a:ea typeface="Rocket Sans" panose="020B0602020202020204" pitchFamily="34" charset="0"/>
            </a:endParaRPr>
          </a:p>
          <a:p>
            <a:pPr marL="342900" indent="-342900">
              <a:buFont typeface="+mj-lt"/>
              <a:buAutoNum type="arabicPeriod"/>
            </a:pPr>
            <a:r>
              <a:rPr lang="en-US" sz="3600">
                <a:latin typeface="Rocket Sans" panose="020B0602020202020204" pitchFamily="34" charset="0"/>
                <a:ea typeface="Rocket Sans" panose="020B0602020202020204" pitchFamily="34" charset="0"/>
              </a:rPr>
              <a:t>Protecting API’s and Secrets</a:t>
            </a:r>
            <a:br>
              <a:rPr lang="en-US" sz="3600">
                <a:latin typeface="Rocket Sans" panose="020B0602020202020204" pitchFamily="34" charset="0"/>
                <a:ea typeface="Rocket Sans" panose="020B0602020202020204" pitchFamily="34" charset="0"/>
              </a:rPr>
            </a:br>
            <a:r>
              <a:rPr lang="en-US">
                <a:latin typeface="Rocket Sans" panose="020B0602020202020204" pitchFamily="34" charset="0"/>
                <a:ea typeface="Rocket Sans" panose="020B0602020202020204" pitchFamily="34" charset="0"/>
              </a:rPr>
              <a:t>(20 mins) – Peter Varga</a:t>
            </a:r>
            <a:endParaRPr lang="en-US" sz="1100">
              <a:latin typeface="Rocket Sans" panose="020B0602020202020204" pitchFamily="34" charset="0"/>
              <a:ea typeface="Rocket Sans" panose="020B0602020202020204" pitchFamily="34" charset="0"/>
            </a:endParaRPr>
          </a:p>
          <a:p>
            <a:pPr marL="342900" indent="-342900">
              <a:buFont typeface="+mj-lt"/>
              <a:buAutoNum type="arabicPeriod"/>
            </a:pPr>
            <a:r>
              <a:rPr lang="en-US" sz="3600">
                <a:latin typeface="Rocket Sans" panose="020B0602020202020204" pitchFamily="34" charset="0"/>
                <a:ea typeface="Rocket Sans" panose="020B0602020202020204" pitchFamily="34" charset="0"/>
              </a:rPr>
              <a:t>Kubernetes</a:t>
            </a:r>
            <a:br>
              <a:rPr lang="en-US" sz="3600">
                <a:latin typeface="Rocket Sans" panose="020B0602020202020204" pitchFamily="34" charset="0"/>
                <a:ea typeface="Rocket Sans" panose="020B0602020202020204" pitchFamily="34" charset="0"/>
              </a:rPr>
            </a:br>
            <a:r>
              <a:rPr lang="en-US">
                <a:latin typeface="Rocket Sans" panose="020B0602020202020204" pitchFamily="34" charset="0"/>
                <a:ea typeface="Rocket Sans" panose="020B0602020202020204" pitchFamily="34" charset="0"/>
              </a:rPr>
              <a:t>(25 mins) – Matt Counts</a:t>
            </a:r>
            <a:endParaRPr lang="en-US" sz="1100">
              <a:latin typeface="Rocket Sans" panose="020B0602020202020204" pitchFamily="34" charset="0"/>
              <a:ea typeface="Rocket Sans" panose="020B0602020202020204" pitchFamily="34" charset="0"/>
            </a:endParaRPr>
          </a:p>
          <a:p>
            <a:pPr marL="342900" indent="-342900">
              <a:buFont typeface="+mj-lt"/>
              <a:buAutoNum type="arabicPeriod"/>
            </a:pPr>
            <a:r>
              <a:rPr lang="en-US" sz="3600">
                <a:latin typeface="Rocket Sans" panose="020B0602020202020204" pitchFamily="34" charset="0"/>
                <a:ea typeface="Rocket Sans" panose="020B0602020202020204" pitchFamily="34" charset="0"/>
              </a:rPr>
              <a:t>Close out and Q+A</a:t>
            </a:r>
            <a:br>
              <a:rPr lang="en-US" sz="3600">
                <a:latin typeface="Rocket Sans" panose="020B0602020202020204" pitchFamily="34" charset="0"/>
                <a:ea typeface="Rocket Sans" panose="020B0602020202020204" pitchFamily="34" charset="0"/>
              </a:rPr>
            </a:br>
            <a:r>
              <a:rPr lang="en-US">
                <a:latin typeface="Rocket Sans" panose="020B0602020202020204" pitchFamily="34" charset="0"/>
                <a:ea typeface="Rocket Sans" panose="020B0602020202020204" pitchFamily="34" charset="0"/>
              </a:rPr>
              <a:t>(5 mins) – Mark McMillan</a:t>
            </a:r>
          </a:p>
          <a:p>
            <a:pPr marL="342900" indent="-342900">
              <a:buFont typeface="+mj-lt"/>
              <a:buAutoNum type="arabicPeriod"/>
            </a:pPr>
            <a:endParaRPr lang="en-US" sz="2000">
              <a:latin typeface="Rocket Sans" panose="020B0602020202020204" pitchFamily="34" charset="0"/>
              <a:ea typeface="Rocket Sans" panose="020B0602020202020204" pitchFamily="34" charset="0"/>
            </a:endParaRPr>
          </a:p>
        </p:txBody>
      </p:sp>
      <p:pic>
        <p:nvPicPr>
          <p:cNvPr id="7" name="Picture 6" descr="A picture containing food&#10;&#10;Description automatically generated">
            <a:extLst>
              <a:ext uri="{FF2B5EF4-FFF2-40B4-BE49-F238E27FC236}">
                <a16:creationId xmlns:a16="http://schemas.microsoft.com/office/drawing/2014/main" id="{FFF7D4FD-51E4-478C-AD47-C0A269DCB938}"/>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t="9118"/>
          <a:stretch/>
        </p:blipFill>
        <p:spPr>
          <a:xfrm>
            <a:off x="7225696" y="3749050"/>
            <a:ext cx="4899839" cy="2972425"/>
          </a:xfrm>
          <a:prstGeom prst="rect">
            <a:avLst/>
          </a:prstGeom>
        </p:spPr>
      </p:pic>
      <p:sp>
        <p:nvSpPr>
          <p:cNvPr id="9" name="Slide Number Placeholder 8">
            <a:extLst>
              <a:ext uri="{FF2B5EF4-FFF2-40B4-BE49-F238E27FC236}">
                <a16:creationId xmlns:a16="http://schemas.microsoft.com/office/drawing/2014/main" id="{39B72E39-6B2D-4C93-A5A8-34C62193CBA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673DBE7-E9D8-9B45-8EBE-50306F62FEF5}" type="slidenum">
              <a:rPr kumimoji="0" lang="en-US" sz="1200" b="0" i="0" u="none" strike="noStrike" kern="1200" cap="none" spc="0" normalizeH="0" baseline="0" noProof="0" smtClean="0">
                <a:ln>
                  <a:noFill/>
                </a:ln>
                <a:solidFill>
                  <a:prstClr val="white"/>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7246BF45-4B64-4FC8-8ABC-51C121131FFE}"/>
              </a:ext>
            </a:extLst>
          </p:cNvPr>
          <p:cNvSpPr/>
          <p:nvPr/>
        </p:nvSpPr>
        <p:spPr>
          <a:xfrm>
            <a:off x="7728858" y="214319"/>
            <a:ext cx="3692644" cy="2215991"/>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600" b="1" i="0" u="none" strike="noStrike" kern="1200" cap="none" spc="0" normalizeH="0" baseline="0" noProof="0">
                <a:ln/>
                <a:solidFill>
                  <a:srgbClr val="A5A5A5"/>
                </a:solidFill>
                <a:effectLst/>
                <a:uLnTx/>
                <a:uFillTx/>
                <a:latin typeface="Rocket Sans" panose="020B0602020202020204" pitchFamily="34" charset="0"/>
                <a:ea typeface="Rocket Sans" panose="020B0602020202020204" pitchFamily="34" charset="0"/>
                <a:cs typeface="+mn-cs"/>
              </a:rPr>
              <a:t>Technical Champions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600" b="1" i="0" u="none" strike="noStrike" kern="1200" cap="none" spc="0" normalizeH="0" baseline="0" noProof="0">
                <a:ln/>
                <a:solidFill>
                  <a:srgbClr val="0070C0"/>
                </a:solidFill>
                <a:effectLst/>
                <a:uLnTx/>
                <a:uFillTx/>
                <a:latin typeface="Rocket Sans" panose="020B0602020202020204" pitchFamily="34" charset="0"/>
                <a:ea typeface="Rocket Sans" panose="020B0602020202020204" pitchFamily="34" charset="0"/>
                <a:cs typeface="+mn-cs"/>
              </a:rPr>
              <a:t>1</a:t>
            </a:r>
            <a:r>
              <a:rPr kumimoji="0" lang="en-US" sz="4600" b="1" i="0" u="none" strike="noStrike" kern="1200" cap="none" spc="0" normalizeH="0" baseline="30000" noProof="0">
                <a:ln/>
                <a:solidFill>
                  <a:srgbClr val="0070C0"/>
                </a:solidFill>
                <a:effectLst/>
                <a:uLnTx/>
                <a:uFillTx/>
                <a:latin typeface="Rocket Sans" panose="020B0602020202020204" pitchFamily="34" charset="0"/>
                <a:ea typeface="Rocket Sans" panose="020B0602020202020204" pitchFamily="34" charset="0"/>
                <a:cs typeface="+mn-cs"/>
              </a:rPr>
              <a:t>st</a:t>
            </a:r>
            <a:r>
              <a:rPr kumimoji="0" lang="en-US" sz="4600" b="1" i="0" u="none" strike="noStrike" kern="1200" cap="none" spc="0" normalizeH="0" baseline="0" noProof="0">
                <a:ln/>
                <a:solidFill>
                  <a:srgbClr val="0070C0"/>
                </a:solidFill>
                <a:effectLst/>
                <a:uLnTx/>
                <a:uFillTx/>
                <a:latin typeface="Rocket Sans" panose="020B0602020202020204" pitchFamily="34" charset="0"/>
                <a:ea typeface="Rocket Sans" panose="020B0602020202020204" pitchFamily="34" charset="0"/>
                <a:cs typeface="+mn-cs"/>
              </a:rPr>
              <a:t> Meeting</a:t>
            </a:r>
          </a:p>
        </p:txBody>
      </p:sp>
    </p:spTree>
    <p:extLst>
      <p:ext uri="{BB962C8B-B14F-4D97-AF65-F5344CB8AC3E}">
        <p14:creationId xmlns:p14="http://schemas.microsoft.com/office/powerpoint/2010/main" val="2011056107"/>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1" name="Group 10">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2"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D78C8341-E84C-4ECC-89C3-894CFC15678E}"/>
              </a:ext>
            </a:extLst>
          </p:cNvPr>
          <p:cNvSpPr>
            <a:spLocks noGrp="1"/>
          </p:cNvSpPr>
          <p:nvPr>
            <p:ph type="title"/>
          </p:nvPr>
        </p:nvSpPr>
        <p:spPr>
          <a:xfrm>
            <a:off x="1141413" y="618518"/>
            <a:ext cx="9905998" cy="1478570"/>
          </a:xfrm>
        </p:spPr>
        <p:txBody>
          <a:bodyPr>
            <a:normAutofit/>
          </a:bodyPr>
          <a:lstStyle/>
          <a:p>
            <a:r>
              <a:rPr lang="en-US" err="1"/>
              <a:t>Dockerhub</a:t>
            </a:r>
            <a:r>
              <a:rPr lang="en-US"/>
              <a:t> and </a:t>
            </a:r>
            <a:r>
              <a:rPr lang="en-US" err="1"/>
              <a:t>monero</a:t>
            </a:r>
            <a:endParaRPr lang="en-US"/>
          </a:p>
        </p:txBody>
      </p:sp>
      <p:sp>
        <p:nvSpPr>
          <p:cNvPr id="3" name="Content Placeholder 2">
            <a:extLst>
              <a:ext uri="{FF2B5EF4-FFF2-40B4-BE49-F238E27FC236}">
                <a16:creationId xmlns:a16="http://schemas.microsoft.com/office/drawing/2014/main" id="{3BC3F78B-55F9-4ABD-9F4D-E025594FABEE}"/>
              </a:ext>
            </a:extLst>
          </p:cNvPr>
          <p:cNvSpPr>
            <a:spLocks noGrp="1"/>
          </p:cNvSpPr>
          <p:nvPr>
            <p:ph idx="1"/>
          </p:nvPr>
        </p:nvSpPr>
        <p:spPr>
          <a:xfrm>
            <a:off x="1141412" y="2249487"/>
            <a:ext cx="9905999" cy="3541714"/>
          </a:xfrm>
        </p:spPr>
        <p:txBody>
          <a:bodyPr>
            <a:normAutofit/>
          </a:bodyPr>
          <a:lstStyle/>
          <a:p>
            <a:r>
              <a:rPr lang="en-US"/>
              <a:t>There were 23 images on </a:t>
            </a:r>
            <a:r>
              <a:rPr lang="en-US" err="1"/>
              <a:t>Dockerhub</a:t>
            </a:r>
            <a:r>
              <a:rPr lang="en-US"/>
              <a:t> that had Potentially Unwanted Applications (PUA) hidden in them. </a:t>
            </a:r>
          </a:p>
          <a:p>
            <a:r>
              <a:rPr lang="en-US"/>
              <a:t>The specific PUA was a </a:t>
            </a:r>
            <a:r>
              <a:rPr lang="en-US" err="1"/>
              <a:t>monero</a:t>
            </a:r>
            <a:r>
              <a:rPr lang="en-US"/>
              <a:t> crypto minder.</a:t>
            </a:r>
          </a:p>
          <a:p>
            <a:r>
              <a:rPr lang="en-US"/>
              <a:t>The image had been downloaded 330,000 times before it was caught.</a:t>
            </a:r>
          </a:p>
          <a:p>
            <a:r>
              <a:rPr lang="en-US">
                <a:hlinkClick r:id="rId2"/>
              </a:rPr>
              <a:t>https://blog.aquasec.com/container-vulnerability-dzmlt-dynamic-container-analysis</a:t>
            </a:r>
            <a:endParaRPr lang="en-US"/>
          </a:p>
          <a:p>
            <a:endParaRPr lang="en-US"/>
          </a:p>
        </p:txBody>
      </p:sp>
      <p:sp>
        <p:nvSpPr>
          <p:cNvPr id="4" name="Slide Number Placeholder 3">
            <a:extLst>
              <a:ext uri="{FF2B5EF4-FFF2-40B4-BE49-F238E27FC236}">
                <a16:creationId xmlns:a16="http://schemas.microsoft.com/office/drawing/2014/main" id="{4AC51FA7-F7F8-469C-916C-1F73A35F74FC}"/>
              </a:ext>
            </a:extLst>
          </p:cNvPr>
          <p:cNvSpPr>
            <a:spLocks noGrp="1"/>
          </p:cNvSpPr>
          <p:nvPr>
            <p:ph type="sldNum" sz="quarter" idx="12"/>
          </p:nvPr>
        </p:nvSpPr>
        <p:spPr>
          <a:xfrm>
            <a:off x="10276321" y="5883274"/>
            <a:ext cx="771089"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40</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grpSp>
        <p:nvGrpSpPr>
          <p:cNvPr id="40" name="Group 39">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1"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21961472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A070EAD-1DCD-4F3D-BA84-799B891A0E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DB94CFB8-7D46-40D4-9B81-2E2EF50E8448}"/>
              </a:ext>
            </a:extLst>
          </p:cNvPr>
          <p:cNvSpPr>
            <a:spLocks noGrp="1"/>
          </p:cNvSpPr>
          <p:nvPr>
            <p:ph type="ctrTitle"/>
          </p:nvPr>
        </p:nvSpPr>
        <p:spPr>
          <a:xfrm>
            <a:off x="3108960" y="1122363"/>
            <a:ext cx="7559039" cy="3027360"/>
          </a:xfrm>
        </p:spPr>
        <p:txBody>
          <a:bodyPr>
            <a:normAutofit/>
          </a:bodyPr>
          <a:lstStyle/>
          <a:p>
            <a:r>
              <a:rPr lang="en-US" sz="5400"/>
              <a:t>Questions?</a:t>
            </a:r>
          </a:p>
        </p:txBody>
      </p:sp>
      <p:grpSp>
        <p:nvGrpSpPr>
          <p:cNvPr id="10" name="Group 9">
            <a:extLst>
              <a:ext uri="{FF2B5EF4-FFF2-40B4-BE49-F238E27FC236}">
                <a16:creationId xmlns:a16="http://schemas.microsoft.com/office/drawing/2014/main" id="{DE471E13-6104-4637-8A8F-B545529B1D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1" name="Rectangle 5">
              <a:extLst>
                <a:ext uri="{FF2B5EF4-FFF2-40B4-BE49-F238E27FC236}">
                  <a16:creationId xmlns:a16="http://schemas.microsoft.com/office/drawing/2014/main" id="{802F412D-6781-427D-AB79-09FD610CCE5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2" name="Freeform 6">
              <a:extLst>
                <a:ext uri="{FF2B5EF4-FFF2-40B4-BE49-F238E27FC236}">
                  <a16:creationId xmlns:a16="http://schemas.microsoft.com/office/drawing/2014/main" id="{8471B962-D824-43CE-B5DD-704B305B28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3" name="Freeform 7">
              <a:extLst>
                <a:ext uri="{FF2B5EF4-FFF2-40B4-BE49-F238E27FC236}">
                  <a16:creationId xmlns:a16="http://schemas.microsoft.com/office/drawing/2014/main" id="{ED60EBD3-FA75-460B-AFBD-3F234A0CAA1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Rectangle 8">
              <a:extLst>
                <a:ext uri="{FF2B5EF4-FFF2-40B4-BE49-F238E27FC236}">
                  <a16:creationId xmlns:a16="http://schemas.microsoft.com/office/drawing/2014/main" id="{D0791244-FBF2-49D9-BDBC-E2E58C86B4D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5" name="Freeform 9">
              <a:extLst>
                <a:ext uri="{FF2B5EF4-FFF2-40B4-BE49-F238E27FC236}">
                  <a16:creationId xmlns:a16="http://schemas.microsoft.com/office/drawing/2014/main" id="{FEE4C4B1-195C-40F5-A78F-2EB7ED6E6F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10">
              <a:extLst>
                <a:ext uri="{FF2B5EF4-FFF2-40B4-BE49-F238E27FC236}">
                  <a16:creationId xmlns:a16="http://schemas.microsoft.com/office/drawing/2014/main" id="{22766AF8-3850-41E4-80D0-321D9A13D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1">
              <a:extLst>
                <a:ext uri="{FF2B5EF4-FFF2-40B4-BE49-F238E27FC236}">
                  <a16:creationId xmlns:a16="http://schemas.microsoft.com/office/drawing/2014/main" id="{8834F8EE-AB04-42FE-AE7B-3E9C6ACA0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2">
              <a:extLst>
                <a:ext uri="{FF2B5EF4-FFF2-40B4-BE49-F238E27FC236}">
                  <a16:creationId xmlns:a16="http://schemas.microsoft.com/office/drawing/2014/main" id="{C86BB534-4617-4275-908E-357CF2246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3">
              <a:extLst>
                <a:ext uri="{FF2B5EF4-FFF2-40B4-BE49-F238E27FC236}">
                  <a16:creationId xmlns:a16="http://schemas.microsoft.com/office/drawing/2014/main" id="{B6DEB58B-8D28-4BE9-9CA9-F4B3A083BC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4">
              <a:extLst>
                <a:ext uri="{FF2B5EF4-FFF2-40B4-BE49-F238E27FC236}">
                  <a16:creationId xmlns:a16="http://schemas.microsoft.com/office/drawing/2014/main" id="{25A772BC-4720-4EC2-AD61-A7B74E915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5">
              <a:extLst>
                <a:ext uri="{FF2B5EF4-FFF2-40B4-BE49-F238E27FC236}">
                  <a16:creationId xmlns:a16="http://schemas.microsoft.com/office/drawing/2014/main" id="{60D6B27E-FAC5-4267-80A9-DE4D2E02B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6">
              <a:extLst>
                <a:ext uri="{FF2B5EF4-FFF2-40B4-BE49-F238E27FC236}">
                  <a16:creationId xmlns:a16="http://schemas.microsoft.com/office/drawing/2014/main" id="{1F39FA83-D8C8-4CE3-9C62-10375FD041E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Freeform 17">
              <a:extLst>
                <a:ext uri="{FF2B5EF4-FFF2-40B4-BE49-F238E27FC236}">
                  <a16:creationId xmlns:a16="http://schemas.microsoft.com/office/drawing/2014/main" id="{E09B4CF3-A51F-4787-81FE-F5C79BA42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4" name="Freeform 18">
              <a:extLst>
                <a:ext uri="{FF2B5EF4-FFF2-40B4-BE49-F238E27FC236}">
                  <a16:creationId xmlns:a16="http://schemas.microsoft.com/office/drawing/2014/main" id="{6695CB35-74E4-43C0-89F5-9FDA59B3AC0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9">
              <a:extLst>
                <a:ext uri="{FF2B5EF4-FFF2-40B4-BE49-F238E27FC236}">
                  <a16:creationId xmlns:a16="http://schemas.microsoft.com/office/drawing/2014/main" id="{945450CE-FB13-4C46-825F-5BB1917033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20">
              <a:extLst>
                <a:ext uri="{FF2B5EF4-FFF2-40B4-BE49-F238E27FC236}">
                  <a16:creationId xmlns:a16="http://schemas.microsoft.com/office/drawing/2014/main" id="{E80AA0B2-7FE7-4B75-AC25-E0F6C0FE45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21">
              <a:extLst>
                <a:ext uri="{FF2B5EF4-FFF2-40B4-BE49-F238E27FC236}">
                  <a16:creationId xmlns:a16="http://schemas.microsoft.com/office/drawing/2014/main" id="{2E81F7C1-AD8F-41A0-91A8-E05F66CB0E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Freeform 22">
              <a:extLst>
                <a:ext uri="{FF2B5EF4-FFF2-40B4-BE49-F238E27FC236}">
                  <a16:creationId xmlns:a16="http://schemas.microsoft.com/office/drawing/2014/main" id="{F4E8A538-9FFA-4C76-BCE2-D54F56A11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9" name="Freeform 23">
              <a:extLst>
                <a:ext uri="{FF2B5EF4-FFF2-40B4-BE49-F238E27FC236}">
                  <a16:creationId xmlns:a16="http://schemas.microsoft.com/office/drawing/2014/main" id="{3C412824-3CBA-4E74-B2FD-936EA70486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4">
              <a:extLst>
                <a:ext uri="{FF2B5EF4-FFF2-40B4-BE49-F238E27FC236}">
                  <a16:creationId xmlns:a16="http://schemas.microsoft.com/office/drawing/2014/main" id="{E28DC1F0-74FF-4D97-BD4D-FD42DE4AC6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5">
              <a:extLst>
                <a:ext uri="{FF2B5EF4-FFF2-40B4-BE49-F238E27FC236}">
                  <a16:creationId xmlns:a16="http://schemas.microsoft.com/office/drawing/2014/main" id="{77CEC4FA-6FD3-4ABF-BF98-94E7947A55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6">
              <a:extLst>
                <a:ext uri="{FF2B5EF4-FFF2-40B4-BE49-F238E27FC236}">
                  <a16:creationId xmlns:a16="http://schemas.microsoft.com/office/drawing/2014/main" id="{D4E61DA7-BFA9-48AF-BD6F-EBB15C2359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7">
              <a:extLst>
                <a:ext uri="{FF2B5EF4-FFF2-40B4-BE49-F238E27FC236}">
                  <a16:creationId xmlns:a16="http://schemas.microsoft.com/office/drawing/2014/main" id="{57164D6A-1DD9-43AE-878F-A413DC26FB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8">
              <a:extLst>
                <a:ext uri="{FF2B5EF4-FFF2-40B4-BE49-F238E27FC236}">
                  <a16:creationId xmlns:a16="http://schemas.microsoft.com/office/drawing/2014/main" id="{4949EBA6-53D9-4F2D-91DB-EA7AE260F6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9">
              <a:extLst>
                <a:ext uri="{FF2B5EF4-FFF2-40B4-BE49-F238E27FC236}">
                  <a16:creationId xmlns:a16="http://schemas.microsoft.com/office/drawing/2014/main" id="{0AFEA5FA-F759-441C-A0BC-7EDC79A6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30">
              <a:extLst>
                <a:ext uri="{FF2B5EF4-FFF2-40B4-BE49-F238E27FC236}">
                  <a16:creationId xmlns:a16="http://schemas.microsoft.com/office/drawing/2014/main" id="{5B913AE0-5DC8-4244-8C26-ED97F834E3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1">
              <a:extLst>
                <a:ext uri="{FF2B5EF4-FFF2-40B4-BE49-F238E27FC236}">
                  <a16:creationId xmlns:a16="http://schemas.microsoft.com/office/drawing/2014/main" id="{A87DB58A-25D2-46F1-85E3-06F964D016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2">
              <a:extLst>
                <a:ext uri="{FF2B5EF4-FFF2-40B4-BE49-F238E27FC236}">
                  <a16:creationId xmlns:a16="http://schemas.microsoft.com/office/drawing/2014/main" id="{E7AE8209-F3E7-4ACA-98D0-90B282A147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9" name="Rectangle 33">
              <a:extLst>
                <a:ext uri="{FF2B5EF4-FFF2-40B4-BE49-F238E27FC236}">
                  <a16:creationId xmlns:a16="http://schemas.microsoft.com/office/drawing/2014/main" id="{1CED7927-A7C7-444A-A8F3-6348852AEFB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40" name="Freeform 34">
              <a:extLst>
                <a:ext uri="{FF2B5EF4-FFF2-40B4-BE49-F238E27FC236}">
                  <a16:creationId xmlns:a16="http://schemas.microsoft.com/office/drawing/2014/main" id="{08BEDF90-F9A6-4DE4-94B6-43E4160394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1" name="Freeform 35">
              <a:extLst>
                <a:ext uri="{FF2B5EF4-FFF2-40B4-BE49-F238E27FC236}">
                  <a16:creationId xmlns:a16="http://schemas.microsoft.com/office/drawing/2014/main" id="{36540D5F-1C77-438A-BF12-56455C472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6">
              <a:extLst>
                <a:ext uri="{FF2B5EF4-FFF2-40B4-BE49-F238E27FC236}">
                  <a16:creationId xmlns:a16="http://schemas.microsoft.com/office/drawing/2014/main" id="{52FC779A-BC55-40AC-8FFD-E014F8C0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7">
              <a:extLst>
                <a:ext uri="{FF2B5EF4-FFF2-40B4-BE49-F238E27FC236}">
                  <a16:creationId xmlns:a16="http://schemas.microsoft.com/office/drawing/2014/main" id="{63E42DE5-DC0E-4043-8A35-20C53074A2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8">
              <a:extLst>
                <a:ext uri="{FF2B5EF4-FFF2-40B4-BE49-F238E27FC236}">
                  <a16:creationId xmlns:a16="http://schemas.microsoft.com/office/drawing/2014/main" id="{41581FA6-993A-4899-ADF1-0A83A6234E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9">
              <a:extLst>
                <a:ext uri="{FF2B5EF4-FFF2-40B4-BE49-F238E27FC236}">
                  <a16:creationId xmlns:a16="http://schemas.microsoft.com/office/drawing/2014/main" id="{33C4FDB9-01D2-4CB0-BFED-216CAC7EB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40">
              <a:extLst>
                <a:ext uri="{FF2B5EF4-FFF2-40B4-BE49-F238E27FC236}">
                  <a16:creationId xmlns:a16="http://schemas.microsoft.com/office/drawing/2014/main" id="{34E715AB-2B68-41C4-A61F-02C413F242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41">
              <a:extLst>
                <a:ext uri="{FF2B5EF4-FFF2-40B4-BE49-F238E27FC236}">
                  <a16:creationId xmlns:a16="http://schemas.microsoft.com/office/drawing/2014/main" id="{D3861C35-D060-408D-9871-4DA2D0547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42">
              <a:extLst>
                <a:ext uri="{FF2B5EF4-FFF2-40B4-BE49-F238E27FC236}">
                  <a16:creationId xmlns:a16="http://schemas.microsoft.com/office/drawing/2014/main" id="{B4F4F38F-33FE-48A0-986D-FB771F18BE7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3">
              <a:extLst>
                <a:ext uri="{FF2B5EF4-FFF2-40B4-BE49-F238E27FC236}">
                  <a16:creationId xmlns:a16="http://schemas.microsoft.com/office/drawing/2014/main" id="{50FCFC8E-2DC3-4F27-9E02-196830E78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Freeform 44">
              <a:extLst>
                <a:ext uri="{FF2B5EF4-FFF2-40B4-BE49-F238E27FC236}">
                  <a16:creationId xmlns:a16="http://schemas.microsoft.com/office/drawing/2014/main" id="{3A6EE414-1500-4144-B453-BA950E5107E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1" name="Rectangle 45">
              <a:extLst>
                <a:ext uri="{FF2B5EF4-FFF2-40B4-BE49-F238E27FC236}">
                  <a16:creationId xmlns:a16="http://schemas.microsoft.com/office/drawing/2014/main" id="{0C1A9D8A-5515-4C84-AE17-A6D51243834B}"/>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52" name="Freeform 46">
              <a:extLst>
                <a:ext uri="{FF2B5EF4-FFF2-40B4-BE49-F238E27FC236}">
                  <a16:creationId xmlns:a16="http://schemas.microsoft.com/office/drawing/2014/main" id="{E8E7C8C7-FE85-4C8F-960C-3748511E08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3" name="Freeform 47">
              <a:extLst>
                <a:ext uri="{FF2B5EF4-FFF2-40B4-BE49-F238E27FC236}">
                  <a16:creationId xmlns:a16="http://schemas.microsoft.com/office/drawing/2014/main" id="{33DF2ED7-F601-4A9F-AA50-822ED85D56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4" name="Freeform 48">
              <a:extLst>
                <a:ext uri="{FF2B5EF4-FFF2-40B4-BE49-F238E27FC236}">
                  <a16:creationId xmlns:a16="http://schemas.microsoft.com/office/drawing/2014/main" id="{FEDB3A05-6FDD-4E87-B800-8F99752444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5" name="Freeform 49">
              <a:extLst>
                <a:ext uri="{FF2B5EF4-FFF2-40B4-BE49-F238E27FC236}">
                  <a16:creationId xmlns:a16="http://schemas.microsoft.com/office/drawing/2014/main" id="{AD6225C0-E391-49D5-9A7B-57C5ED60E1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6" name="Freeform 50">
              <a:extLst>
                <a:ext uri="{FF2B5EF4-FFF2-40B4-BE49-F238E27FC236}">
                  <a16:creationId xmlns:a16="http://schemas.microsoft.com/office/drawing/2014/main" id="{B814B458-45E5-451C-9CBD-027E3776A4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7" name="Freeform 51">
              <a:extLst>
                <a:ext uri="{FF2B5EF4-FFF2-40B4-BE49-F238E27FC236}">
                  <a16:creationId xmlns:a16="http://schemas.microsoft.com/office/drawing/2014/main" id="{59167140-9A0D-4FE7-8E37-2CD6130116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8" name="Freeform 52">
              <a:extLst>
                <a:ext uri="{FF2B5EF4-FFF2-40B4-BE49-F238E27FC236}">
                  <a16:creationId xmlns:a16="http://schemas.microsoft.com/office/drawing/2014/main" id="{2D38B213-991B-495D-8886-04CAD44C79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9" name="Freeform 53">
              <a:extLst>
                <a:ext uri="{FF2B5EF4-FFF2-40B4-BE49-F238E27FC236}">
                  <a16:creationId xmlns:a16="http://schemas.microsoft.com/office/drawing/2014/main" id="{67C1C3DA-3972-4D98-9D9E-390461B28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0" name="Freeform 54">
              <a:extLst>
                <a:ext uri="{FF2B5EF4-FFF2-40B4-BE49-F238E27FC236}">
                  <a16:creationId xmlns:a16="http://schemas.microsoft.com/office/drawing/2014/main" id="{972F8941-61DB-48E1-B9C1-E732470563E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1" name="Freeform 55">
              <a:extLst>
                <a:ext uri="{FF2B5EF4-FFF2-40B4-BE49-F238E27FC236}">
                  <a16:creationId xmlns:a16="http://schemas.microsoft.com/office/drawing/2014/main" id="{857B495F-5C9B-435F-8D39-45CC57471F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2" name="Freeform 56">
              <a:extLst>
                <a:ext uri="{FF2B5EF4-FFF2-40B4-BE49-F238E27FC236}">
                  <a16:creationId xmlns:a16="http://schemas.microsoft.com/office/drawing/2014/main" id="{B607428B-B7C9-4017-84F8-19C9B2134A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3" name="Freeform 57">
              <a:extLst>
                <a:ext uri="{FF2B5EF4-FFF2-40B4-BE49-F238E27FC236}">
                  <a16:creationId xmlns:a16="http://schemas.microsoft.com/office/drawing/2014/main" id="{A20C5139-2108-4F5E-B892-64F1D8605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64" name="Freeform 58">
              <a:extLst>
                <a:ext uri="{FF2B5EF4-FFF2-40B4-BE49-F238E27FC236}">
                  <a16:creationId xmlns:a16="http://schemas.microsoft.com/office/drawing/2014/main" id="{C2A51623-F2F3-4584-93F5-598E56A5F4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Tree>
    <p:extLst>
      <p:ext uri="{BB962C8B-B14F-4D97-AF65-F5344CB8AC3E}">
        <p14:creationId xmlns:p14="http://schemas.microsoft.com/office/powerpoint/2010/main" val="14117838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61375F2-60B1-44ED-B60A-019C4BD5A6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grpSp>
        <p:nvGrpSpPr>
          <p:cNvPr id="11" name="Group 10">
            <a:extLst>
              <a:ext uri="{FF2B5EF4-FFF2-40B4-BE49-F238E27FC236}">
                <a16:creationId xmlns:a16="http://schemas.microsoft.com/office/drawing/2014/main" id="{4ADB9295-9645-4BF2-ADFD-75800B7FAD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alpha val="60000"/>
                </a:schemeClr>
              </a:gs>
              <a:gs pos="100000">
                <a:schemeClr val="bg2">
                  <a:lumMod val="60000"/>
                  <a:lumOff val="40000"/>
                  <a:alpha val="80000"/>
                </a:schemeClr>
              </a:gs>
            </a:gsLst>
            <a:lin ang="5400000" scaled="0"/>
            <a:tileRect/>
          </a:gradFill>
        </p:grpSpPr>
        <p:sp>
          <p:nvSpPr>
            <p:cNvPr id="12" name="Rectangle 5">
              <a:extLst>
                <a:ext uri="{FF2B5EF4-FFF2-40B4-BE49-F238E27FC236}">
                  <a16:creationId xmlns:a16="http://schemas.microsoft.com/office/drawing/2014/main" id="{95B061E9-E435-4E1B-B160-96584A11669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13" name="Freeform 6">
              <a:extLst>
                <a:ext uri="{FF2B5EF4-FFF2-40B4-BE49-F238E27FC236}">
                  <a16:creationId xmlns:a16="http://schemas.microsoft.com/office/drawing/2014/main" id="{3CD7972E-7D38-40EE-A80B-E2A848811E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4" name="Freeform 7">
              <a:extLst>
                <a:ext uri="{FF2B5EF4-FFF2-40B4-BE49-F238E27FC236}">
                  <a16:creationId xmlns:a16="http://schemas.microsoft.com/office/drawing/2014/main" id="{524A3B55-746F-419F-8CFF-5F3A4BE14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5" name="Freeform 8">
              <a:extLst>
                <a:ext uri="{FF2B5EF4-FFF2-40B4-BE49-F238E27FC236}">
                  <a16:creationId xmlns:a16="http://schemas.microsoft.com/office/drawing/2014/main" id="{9C63219B-AD72-4494-935E-F5C70DB549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6" name="Freeform 9">
              <a:extLst>
                <a:ext uri="{FF2B5EF4-FFF2-40B4-BE49-F238E27FC236}">
                  <a16:creationId xmlns:a16="http://schemas.microsoft.com/office/drawing/2014/main" id="{15B41FD2-05E2-44E7-8760-09E65D1C60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7" name="Freeform 10">
              <a:extLst>
                <a:ext uri="{FF2B5EF4-FFF2-40B4-BE49-F238E27FC236}">
                  <a16:creationId xmlns:a16="http://schemas.microsoft.com/office/drawing/2014/main" id="{FE6D63D0-3347-4EE2-8F65-F1C32168F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8" name="Freeform 11">
              <a:extLst>
                <a:ext uri="{FF2B5EF4-FFF2-40B4-BE49-F238E27FC236}">
                  <a16:creationId xmlns:a16="http://schemas.microsoft.com/office/drawing/2014/main" id="{538A46A3-DB16-45D5-B636-03EFE39FE9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19" name="Freeform 12">
              <a:extLst>
                <a:ext uri="{FF2B5EF4-FFF2-40B4-BE49-F238E27FC236}">
                  <a16:creationId xmlns:a16="http://schemas.microsoft.com/office/drawing/2014/main" id="{0B8A2B0E-823F-4BE8-9359-45143BB124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0" name="Freeform 13">
              <a:extLst>
                <a:ext uri="{FF2B5EF4-FFF2-40B4-BE49-F238E27FC236}">
                  <a16:creationId xmlns:a16="http://schemas.microsoft.com/office/drawing/2014/main" id="{44516B3C-A8BE-46FC-B643-3DFEB7F283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1" name="Freeform 14">
              <a:extLst>
                <a:ext uri="{FF2B5EF4-FFF2-40B4-BE49-F238E27FC236}">
                  <a16:creationId xmlns:a16="http://schemas.microsoft.com/office/drawing/2014/main" id="{59FD699C-3920-4E57-BE27-165A3F036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2" name="Freeform 15">
              <a:extLst>
                <a:ext uri="{FF2B5EF4-FFF2-40B4-BE49-F238E27FC236}">
                  <a16:creationId xmlns:a16="http://schemas.microsoft.com/office/drawing/2014/main" id="{0FB0C02E-3F53-4889-8ADF-80DBC43F69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3" name="Line 16">
              <a:extLst>
                <a:ext uri="{FF2B5EF4-FFF2-40B4-BE49-F238E27FC236}">
                  <a16:creationId xmlns:a16="http://schemas.microsoft.com/office/drawing/2014/main" id="{F8A0C89C-946F-4BCD-8A27-BB73E37FE52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24" name="Freeform 17">
              <a:extLst>
                <a:ext uri="{FF2B5EF4-FFF2-40B4-BE49-F238E27FC236}">
                  <a16:creationId xmlns:a16="http://schemas.microsoft.com/office/drawing/2014/main" id="{70C83EAF-4E92-4849-A240-B257871DC0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5" name="Freeform 18">
              <a:extLst>
                <a:ext uri="{FF2B5EF4-FFF2-40B4-BE49-F238E27FC236}">
                  <a16:creationId xmlns:a16="http://schemas.microsoft.com/office/drawing/2014/main" id="{320FD164-4D7A-469C-B3F4-B926BFACF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6" name="Freeform 19">
              <a:extLst>
                <a:ext uri="{FF2B5EF4-FFF2-40B4-BE49-F238E27FC236}">
                  <a16:creationId xmlns:a16="http://schemas.microsoft.com/office/drawing/2014/main" id="{F6E14D9A-4E63-48FF-95C5-9E8DDFF86C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7" name="Freeform 20">
              <a:extLst>
                <a:ext uri="{FF2B5EF4-FFF2-40B4-BE49-F238E27FC236}">
                  <a16:creationId xmlns:a16="http://schemas.microsoft.com/office/drawing/2014/main" id="{F3DCD24F-3CA8-4404-B22C-E4C928995F3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28" name="Rectangle 21">
              <a:extLst>
                <a:ext uri="{FF2B5EF4-FFF2-40B4-BE49-F238E27FC236}">
                  <a16:creationId xmlns:a16="http://schemas.microsoft.com/office/drawing/2014/main" id="{8AD2E827-32A3-4BE4-9CC6-8315629177A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sp>
          <p:nvSpPr>
            <p:cNvPr id="29" name="Freeform 22">
              <a:extLst>
                <a:ext uri="{FF2B5EF4-FFF2-40B4-BE49-F238E27FC236}">
                  <a16:creationId xmlns:a16="http://schemas.microsoft.com/office/drawing/2014/main" id="{47FB2CCC-1230-494F-B2D1-F05E5B8EDF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0" name="Freeform 23">
              <a:extLst>
                <a:ext uri="{FF2B5EF4-FFF2-40B4-BE49-F238E27FC236}">
                  <a16:creationId xmlns:a16="http://schemas.microsoft.com/office/drawing/2014/main" id="{A5F44514-9274-47E3-9243-CA9356C166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1" name="Freeform 24">
              <a:extLst>
                <a:ext uri="{FF2B5EF4-FFF2-40B4-BE49-F238E27FC236}">
                  <a16:creationId xmlns:a16="http://schemas.microsoft.com/office/drawing/2014/main" id="{D06192CD-AD86-4DCA-8B53-4ACCA46583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2" name="Freeform 25">
              <a:extLst>
                <a:ext uri="{FF2B5EF4-FFF2-40B4-BE49-F238E27FC236}">
                  <a16:creationId xmlns:a16="http://schemas.microsoft.com/office/drawing/2014/main" id="{99E9203A-21E4-46D8-981A-4B28CA320A6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3" name="Freeform 26">
              <a:extLst>
                <a:ext uri="{FF2B5EF4-FFF2-40B4-BE49-F238E27FC236}">
                  <a16:creationId xmlns:a16="http://schemas.microsoft.com/office/drawing/2014/main" id="{32FCE9B6-FB52-4045-8DCC-E5959B9A4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4" name="Freeform 27">
              <a:extLst>
                <a:ext uri="{FF2B5EF4-FFF2-40B4-BE49-F238E27FC236}">
                  <a16:creationId xmlns:a16="http://schemas.microsoft.com/office/drawing/2014/main" id="{E4A7025C-CDE8-429A-BBB9-E7380C9623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5" name="Freeform 28">
              <a:extLst>
                <a:ext uri="{FF2B5EF4-FFF2-40B4-BE49-F238E27FC236}">
                  <a16:creationId xmlns:a16="http://schemas.microsoft.com/office/drawing/2014/main" id="{A4EA0256-5DF5-437A-98A7-B79F3E6BB8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6" name="Freeform 29">
              <a:extLst>
                <a:ext uri="{FF2B5EF4-FFF2-40B4-BE49-F238E27FC236}">
                  <a16:creationId xmlns:a16="http://schemas.microsoft.com/office/drawing/2014/main" id="{90C9433D-9E1C-493B-BEBD-C3081FFA328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7" name="Freeform 30">
              <a:extLst>
                <a:ext uri="{FF2B5EF4-FFF2-40B4-BE49-F238E27FC236}">
                  <a16:creationId xmlns:a16="http://schemas.microsoft.com/office/drawing/2014/main" id="{352B39BB-F298-4285-A709-1FBA0CB72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38" name="Freeform 31">
              <a:extLst>
                <a:ext uri="{FF2B5EF4-FFF2-40B4-BE49-F238E27FC236}">
                  <a16:creationId xmlns:a16="http://schemas.microsoft.com/office/drawing/2014/main" id="{31CAF2A0-CBA0-4E86-AA87-8750EC1AFB2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grpSp>
      <p:sp>
        <p:nvSpPr>
          <p:cNvPr id="2" name="Title 1">
            <a:extLst>
              <a:ext uri="{FF2B5EF4-FFF2-40B4-BE49-F238E27FC236}">
                <a16:creationId xmlns:a16="http://schemas.microsoft.com/office/drawing/2014/main" id="{5F37E6E4-6D00-416D-9769-395634161A1F}"/>
              </a:ext>
            </a:extLst>
          </p:cNvPr>
          <p:cNvSpPr>
            <a:spLocks noGrp="1"/>
          </p:cNvSpPr>
          <p:nvPr>
            <p:ph type="title"/>
          </p:nvPr>
        </p:nvSpPr>
        <p:spPr>
          <a:xfrm>
            <a:off x="1141413" y="618518"/>
            <a:ext cx="9905998" cy="1478570"/>
          </a:xfrm>
        </p:spPr>
        <p:txBody>
          <a:bodyPr>
            <a:normAutofit/>
          </a:bodyPr>
          <a:lstStyle/>
          <a:p>
            <a:r>
              <a:rPr lang="en-US"/>
              <a:t>Resources: </a:t>
            </a:r>
          </a:p>
        </p:txBody>
      </p:sp>
      <p:sp>
        <p:nvSpPr>
          <p:cNvPr id="3" name="Content Placeholder 2">
            <a:extLst>
              <a:ext uri="{FF2B5EF4-FFF2-40B4-BE49-F238E27FC236}">
                <a16:creationId xmlns:a16="http://schemas.microsoft.com/office/drawing/2014/main" id="{A135460A-05D2-4FF0-BFC7-4FD9CFBF3114}"/>
              </a:ext>
            </a:extLst>
          </p:cNvPr>
          <p:cNvSpPr>
            <a:spLocks noGrp="1"/>
          </p:cNvSpPr>
          <p:nvPr>
            <p:ph idx="1"/>
          </p:nvPr>
        </p:nvSpPr>
        <p:spPr>
          <a:xfrm>
            <a:off x="1141412" y="1611312"/>
            <a:ext cx="9905999" cy="4994275"/>
          </a:xfrm>
        </p:spPr>
        <p:txBody>
          <a:bodyPr>
            <a:normAutofit fontScale="92500" lnSpcReduction="10000"/>
          </a:bodyPr>
          <a:lstStyle/>
          <a:p>
            <a:r>
              <a:rPr lang="en-US">
                <a:hlinkClick r:id="rId2"/>
              </a:rPr>
              <a:t>https://docs.docker.com/get-started/overview/</a:t>
            </a:r>
            <a:endParaRPr lang="en-US"/>
          </a:p>
          <a:p>
            <a:r>
              <a:rPr lang="en-US">
                <a:hlinkClick r:id="rId3"/>
              </a:rPr>
              <a:t>https://docs.docker.com/engine/examples/dotnetcore/</a:t>
            </a:r>
            <a:endParaRPr lang="en-US"/>
          </a:p>
          <a:p>
            <a:r>
              <a:rPr lang="en-US">
                <a:hlinkClick r:id="rId4"/>
              </a:rPr>
              <a:t>https://docs.docker.com/engine/security/</a:t>
            </a:r>
            <a:r>
              <a:rPr lang="en-US"/>
              <a:t> </a:t>
            </a:r>
          </a:p>
          <a:p>
            <a:r>
              <a:rPr lang="en-US">
                <a:hlinkClick r:id="rId5"/>
              </a:rPr>
              <a:t>https://kubernetes.io/docs/reference/kubectl/cheatsheet/</a:t>
            </a:r>
            <a:endParaRPr lang="en-US"/>
          </a:p>
          <a:p>
            <a:r>
              <a:rPr lang="en-US">
                <a:hlinkClick r:id="rId6"/>
              </a:rPr>
              <a:t>https://kubernetes.io/docs/tutorials/kubernetes-basics/</a:t>
            </a:r>
            <a:endParaRPr lang="en-US"/>
          </a:p>
          <a:p>
            <a:r>
              <a:rPr lang="en-US">
                <a:hlinkClick r:id="rId7"/>
              </a:rPr>
              <a:t>https://kubernetes.io/docs/concepts/overview/what-is-kubernetes/</a:t>
            </a:r>
            <a:endParaRPr lang="en-US"/>
          </a:p>
          <a:p>
            <a:r>
              <a:rPr lang="en-US">
                <a:hlinkClick r:id="rId8"/>
              </a:rPr>
              <a:t>https://medium.com/google-cloud/kubernetes-101-pods-nodes-containers-and-clusters-c1509e409e16</a:t>
            </a:r>
            <a:endParaRPr lang="en-US"/>
          </a:p>
          <a:p>
            <a:r>
              <a:rPr lang="en-US">
                <a:hlinkClick r:id="rId9"/>
              </a:rPr>
              <a:t>https://media.defense.gov/2021/Aug/03/2002820425/-1/-1/1/CTR_KUBERNETES%20HARDENING%20GUIDANCE.PDF</a:t>
            </a:r>
            <a:r>
              <a:rPr lang="en-US"/>
              <a:t> </a:t>
            </a:r>
          </a:p>
          <a:p>
            <a:endParaRPr lang="en-US"/>
          </a:p>
        </p:txBody>
      </p:sp>
      <p:sp>
        <p:nvSpPr>
          <p:cNvPr id="4" name="Slide Number Placeholder 3">
            <a:extLst>
              <a:ext uri="{FF2B5EF4-FFF2-40B4-BE49-F238E27FC236}">
                <a16:creationId xmlns:a16="http://schemas.microsoft.com/office/drawing/2014/main" id="{9D809820-06E9-4D94-9C50-089E8103A7E2}"/>
              </a:ext>
            </a:extLst>
          </p:cNvPr>
          <p:cNvSpPr>
            <a:spLocks noGrp="1"/>
          </p:cNvSpPr>
          <p:nvPr>
            <p:ph type="sldNum" sz="quarter" idx="12"/>
          </p:nvPr>
        </p:nvSpPr>
        <p:spPr>
          <a:xfrm>
            <a:off x="10276321" y="5883274"/>
            <a:ext cx="771089" cy="365125"/>
          </a:xfrm>
        </p:spPr>
        <p:txBody>
          <a:bodyPr>
            <a:normAutofit/>
          </a:bodyPr>
          <a:lstStyle/>
          <a:p>
            <a:pPr marL="0" marR="0" lvl="0" indent="0" algn="r" defTabSz="457200" rtl="0" eaLnBrk="1" fontAlgn="auto" latinLnBrk="0" hangingPunct="1">
              <a:lnSpc>
                <a:spcPct val="100000"/>
              </a:lnSpc>
              <a:spcBef>
                <a:spcPts val="0"/>
              </a:spcBef>
              <a:spcAft>
                <a:spcPts val="600"/>
              </a:spcAft>
              <a:buClrTx/>
              <a:buSzTx/>
              <a:buFontTx/>
              <a:buNone/>
              <a:tabLst/>
              <a:defRPr/>
            </a:pPr>
            <a:fld id="{6D22F896-40B5-4ADD-8801-0D06FADFA095}" type="slidenum">
              <a:rPr kumimoji="0" lang="en-US" sz="1050" b="0" i="0" u="none" strike="noStrike" kern="1200" cap="none" spc="0" normalizeH="0" baseline="0" noProof="0" smtClean="0">
                <a:ln>
                  <a:noFill/>
                </a:ln>
                <a:solidFill>
                  <a:prstClr val="white">
                    <a:tint val="75000"/>
                  </a:prstClr>
                </a:solidFill>
                <a:effectLst/>
                <a:uLnTx/>
                <a:uFillTx/>
                <a:latin typeface="Tw Cen MT" panose="020B0602020104020603"/>
                <a:ea typeface="+mn-ea"/>
                <a:cs typeface="+mn-cs"/>
              </a:rPr>
              <a:pPr marL="0" marR="0" lvl="0" indent="0" algn="r" defTabSz="457200" rtl="0" eaLnBrk="1" fontAlgn="auto" latinLnBrk="0" hangingPunct="1">
                <a:lnSpc>
                  <a:spcPct val="100000"/>
                </a:lnSpc>
                <a:spcBef>
                  <a:spcPts val="0"/>
                </a:spcBef>
                <a:spcAft>
                  <a:spcPts val="600"/>
                </a:spcAft>
                <a:buClrTx/>
                <a:buSzTx/>
                <a:buFontTx/>
                <a:buNone/>
                <a:tabLst/>
                <a:defRPr/>
              </a:pPr>
              <a:t>42</a:t>
            </a:fld>
            <a:endParaRPr kumimoji="0" lang="en-US" sz="1050" b="0" i="0" u="none" strike="noStrike" kern="1200" cap="none" spc="0" normalizeH="0" baseline="0" noProof="0">
              <a:ln>
                <a:noFill/>
              </a:ln>
              <a:solidFill>
                <a:prstClr val="white">
                  <a:tint val="75000"/>
                </a:prstClr>
              </a:solidFill>
              <a:effectLst/>
              <a:uLnTx/>
              <a:uFillTx/>
              <a:latin typeface="Tw Cen MT" panose="020B0602020104020603"/>
              <a:ea typeface="+mn-ea"/>
              <a:cs typeface="+mn-cs"/>
            </a:endParaRPr>
          </a:p>
        </p:txBody>
      </p:sp>
      <p:grpSp>
        <p:nvGrpSpPr>
          <p:cNvPr id="40" name="Group 39">
            <a:extLst>
              <a:ext uri="{FF2B5EF4-FFF2-40B4-BE49-F238E27FC236}">
                <a16:creationId xmlns:a16="http://schemas.microsoft.com/office/drawing/2014/main" id="{B485B3F6-654D-4842-A2DE-677D12FED4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60000"/>
                </a:schemeClr>
              </a:gs>
              <a:gs pos="100000">
                <a:schemeClr val="bg2">
                  <a:lumMod val="60000"/>
                  <a:lumOff val="40000"/>
                  <a:alpha val="60000"/>
                </a:schemeClr>
              </a:gs>
            </a:gsLst>
            <a:lin ang="5400000" scaled="0"/>
            <a:tileRect/>
          </a:gradFill>
        </p:grpSpPr>
        <p:sp>
          <p:nvSpPr>
            <p:cNvPr id="41" name="Freeform 32">
              <a:extLst>
                <a:ext uri="{FF2B5EF4-FFF2-40B4-BE49-F238E27FC236}">
                  <a16:creationId xmlns:a16="http://schemas.microsoft.com/office/drawing/2014/main" id="{BF4365F4-C63C-4FC2-907B-1F7D414B9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2" name="Freeform 33">
              <a:extLst>
                <a:ext uri="{FF2B5EF4-FFF2-40B4-BE49-F238E27FC236}">
                  <a16:creationId xmlns:a16="http://schemas.microsoft.com/office/drawing/2014/main" id="{B0538225-01AB-41C4-9A02-FE1BD81D62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3" name="Freeform 34">
              <a:extLst>
                <a:ext uri="{FF2B5EF4-FFF2-40B4-BE49-F238E27FC236}">
                  <a16:creationId xmlns:a16="http://schemas.microsoft.com/office/drawing/2014/main" id="{66942F07-D7CC-49EB-BF73-8B94D5F4FCB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4" name="Freeform 35">
              <a:extLst>
                <a:ext uri="{FF2B5EF4-FFF2-40B4-BE49-F238E27FC236}">
                  <a16:creationId xmlns:a16="http://schemas.microsoft.com/office/drawing/2014/main" id="{4D3CACE0-3AC7-4A9F-9A3F-1694ACCD47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5" name="Freeform 36">
              <a:extLst>
                <a:ext uri="{FF2B5EF4-FFF2-40B4-BE49-F238E27FC236}">
                  <a16:creationId xmlns:a16="http://schemas.microsoft.com/office/drawing/2014/main" id="{19063B47-FBFB-4EA1-A3FB-BECE005F48B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6" name="Freeform 37">
              <a:extLst>
                <a:ext uri="{FF2B5EF4-FFF2-40B4-BE49-F238E27FC236}">
                  <a16:creationId xmlns:a16="http://schemas.microsoft.com/office/drawing/2014/main" id="{B856863B-C809-4C31-94D0-659A918513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7" name="Freeform 38">
              <a:extLst>
                <a:ext uri="{FF2B5EF4-FFF2-40B4-BE49-F238E27FC236}">
                  <a16:creationId xmlns:a16="http://schemas.microsoft.com/office/drawing/2014/main" id="{298CB3D7-7373-4AC6-9E2C-4AFDDE28023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8" name="Freeform 39">
              <a:extLst>
                <a:ext uri="{FF2B5EF4-FFF2-40B4-BE49-F238E27FC236}">
                  <a16:creationId xmlns:a16="http://schemas.microsoft.com/office/drawing/2014/main" id="{7DE09F1B-2326-4ED3-B63B-A30815DDEC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49" name="Freeform 40">
              <a:extLst>
                <a:ext uri="{FF2B5EF4-FFF2-40B4-BE49-F238E27FC236}">
                  <a16:creationId xmlns:a16="http://schemas.microsoft.com/office/drawing/2014/main" id="{2498F244-3CE6-4D90-B5CF-5189DB17D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p>
        <p:sp>
          <p:nvSpPr>
            <p:cNvPr id="50" name="Rectangle 41">
              <a:extLst>
                <a:ext uri="{FF2B5EF4-FFF2-40B4-BE49-F238E27FC236}">
                  <a16:creationId xmlns:a16="http://schemas.microsoft.com/office/drawing/2014/main" id="{9A30DD13-FA10-4B9F-8B4D-97B7287B82F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sp>
      </p:grpSp>
    </p:spTree>
    <p:extLst>
      <p:ext uri="{BB962C8B-B14F-4D97-AF65-F5344CB8AC3E}">
        <p14:creationId xmlns:p14="http://schemas.microsoft.com/office/powerpoint/2010/main" val="17580917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D6E1F-98D6-4075-80C4-0168F1F9C378}"/>
              </a:ext>
            </a:extLst>
          </p:cNvPr>
          <p:cNvSpPr>
            <a:spLocks noGrp="1"/>
          </p:cNvSpPr>
          <p:nvPr>
            <p:ph type="title"/>
          </p:nvPr>
        </p:nvSpPr>
        <p:spPr>
          <a:xfrm>
            <a:off x="838200" y="365125"/>
            <a:ext cx="10515600" cy="2432783"/>
          </a:xfrm>
        </p:spPr>
        <p:txBody>
          <a:bodyPr>
            <a:normAutofit/>
          </a:bodyPr>
          <a:lstStyle/>
          <a:p>
            <a:pPr algn="ctr"/>
            <a:r>
              <a:rPr lang="en-US" sz="5400" b="1">
                <a:solidFill>
                  <a:schemeClr val="bg1"/>
                </a:solidFill>
                <a:latin typeface="Rocket Sans" panose="020B0602020202020204" pitchFamily="34" charset="0"/>
                <a:ea typeface="Rocket Sans" panose="020B0602020202020204" pitchFamily="34" charset="0"/>
              </a:rPr>
              <a:t>Are there any additional </a:t>
            </a:r>
            <a:r>
              <a:rPr lang="en-US" sz="5400" b="1" u="sng">
                <a:solidFill>
                  <a:schemeClr val="bg1"/>
                </a:solidFill>
                <a:latin typeface="Rocket Sans" panose="020B0602020202020204" pitchFamily="34" charset="0"/>
                <a:ea typeface="Rocket Sans" panose="020B0602020202020204" pitchFamily="34" charset="0"/>
              </a:rPr>
              <a:t>questions or comments</a:t>
            </a:r>
            <a:r>
              <a:rPr lang="en-US" sz="5400" b="1">
                <a:solidFill>
                  <a:schemeClr val="bg1"/>
                </a:solidFill>
                <a:latin typeface="Rocket Sans" panose="020B0602020202020204" pitchFamily="34" charset="0"/>
                <a:ea typeface="Rocket Sans" panose="020B0602020202020204" pitchFamily="34" charset="0"/>
              </a:rPr>
              <a:t>?</a:t>
            </a:r>
          </a:p>
        </p:txBody>
      </p:sp>
      <p:sp>
        <p:nvSpPr>
          <p:cNvPr id="3" name="Slide Number Placeholder 2">
            <a:extLst>
              <a:ext uri="{FF2B5EF4-FFF2-40B4-BE49-F238E27FC236}">
                <a16:creationId xmlns:a16="http://schemas.microsoft.com/office/drawing/2014/main" id="{FFF7D77D-2FE3-4683-B946-CD7CF59B8E84}"/>
              </a:ext>
            </a:extLst>
          </p:cNvPr>
          <p:cNvSpPr>
            <a:spLocks noGrp="1"/>
          </p:cNvSpPr>
          <p:nvPr>
            <p:ph type="sldNum" sz="quarter" idx="12"/>
          </p:nvPr>
        </p:nvSpPr>
        <p:spPr/>
        <p:txBody>
          <a:bodyPr/>
          <a:lstStyle/>
          <a:p>
            <a:fld id="{5673DBE7-E9D8-9B45-8EBE-50306F62FEF5}" type="slidenum">
              <a:rPr lang="en-US" smtClean="0"/>
              <a:t>43</a:t>
            </a:fld>
            <a:endParaRPr lang="en-US"/>
          </a:p>
        </p:txBody>
      </p:sp>
    </p:spTree>
    <p:extLst>
      <p:ext uri="{BB962C8B-B14F-4D97-AF65-F5344CB8AC3E}">
        <p14:creationId xmlns:p14="http://schemas.microsoft.com/office/powerpoint/2010/main" val="1747367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2A94CF1-50EA-42B8-BF6B-A0BEBF676918}"/>
              </a:ext>
            </a:extLst>
          </p:cNvPr>
          <p:cNvSpPr/>
          <p:nvPr/>
        </p:nvSpPr>
        <p:spPr>
          <a:xfrm>
            <a:off x="742950" y="742951"/>
            <a:ext cx="3476625" cy="4962524"/>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5000" b="1" kern="1200" cap="none" spc="0">
                <a:ln w="13462">
                  <a:solidFill>
                    <a:schemeClr val="bg1"/>
                  </a:solidFill>
                  <a:prstDash val="solid"/>
                </a:ln>
                <a:solidFill>
                  <a:srgbClr val="FFFFFF"/>
                </a:solidFill>
                <a:effectLst>
                  <a:outerShdw dist="38100" dir="2700000" algn="bl" rotWithShape="0">
                    <a:schemeClr val="accent5"/>
                  </a:outerShdw>
                </a:effectLst>
                <a:latin typeface="+mj-lt"/>
                <a:ea typeface="+mj-ea"/>
                <a:cs typeface="+mj-cs"/>
              </a:rPr>
              <a:t>Thank you everyone for attending this meeting!</a:t>
            </a:r>
          </a:p>
        </p:txBody>
      </p:sp>
      <p:pic>
        <p:nvPicPr>
          <p:cNvPr id="5" name="Picture 2">
            <a:extLst>
              <a:ext uri="{FF2B5EF4-FFF2-40B4-BE49-F238E27FC236}">
                <a16:creationId xmlns:a16="http://schemas.microsoft.com/office/drawing/2014/main" id="{B5266C76-15BB-4A28-8856-009A9D99084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153822" y="2867729"/>
            <a:ext cx="6553545" cy="1130484"/>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C64227FA-174A-4320-8705-A011D5DBD31D}"/>
              </a:ext>
            </a:extLst>
          </p:cNvPr>
          <p:cNvSpPr>
            <a:spLocks noGrp="1"/>
          </p:cNvSpPr>
          <p:nvPr>
            <p:ph type="sldNum" sz="quarter" idx="12"/>
          </p:nvPr>
        </p:nvSpPr>
        <p:spPr>
          <a:xfrm>
            <a:off x="10926317" y="6423025"/>
            <a:ext cx="771525" cy="365125"/>
          </a:xfrm>
        </p:spPr>
        <p:txBody>
          <a:bodyPr vert="horz" lIns="91440" tIns="45720" rIns="91440" bIns="45720" rtlCol="0" anchor="ctr">
            <a:normAutofit/>
          </a:bodyPr>
          <a:lstStyle/>
          <a:p>
            <a:pPr>
              <a:spcAft>
                <a:spcPts val="600"/>
              </a:spcAft>
            </a:pPr>
            <a:r>
              <a:rPr lang="en-US">
                <a:solidFill>
                  <a:schemeClr val="tx1">
                    <a:tint val="75000"/>
                  </a:schemeClr>
                </a:solidFill>
              </a:rPr>
              <a:t>Page: </a:t>
            </a:r>
            <a:fld id="{FC009B41-CCCB-4EA2-9AFE-0D4A2336B625}" type="slidenum">
              <a:rPr lang="en-US" dirty="0" smtClean="0">
                <a:solidFill>
                  <a:schemeClr val="tx1">
                    <a:tint val="75000"/>
                  </a:schemeClr>
                </a:solidFill>
              </a:rPr>
              <a:pPr>
                <a:spcAft>
                  <a:spcPts val="600"/>
                </a:spcAft>
              </a:pPr>
              <a:t>44</a:t>
            </a:fld>
            <a:endParaRPr lang="en-US">
              <a:solidFill>
                <a:schemeClr val="tx1">
                  <a:tint val="75000"/>
                </a:schemeClr>
              </a:solidFill>
            </a:endParaRPr>
          </a:p>
        </p:txBody>
      </p:sp>
      <p:sp>
        <p:nvSpPr>
          <p:cNvPr id="3" name="TextBox 2">
            <a:extLst>
              <a:ext uri="{FF2B5EF4-FFF2-40B4-BE49-F238E27FC236}">
                <a16:creationId xmlns:a16="http://schemas.microsoft.com/office/drawing/2014/main" id="{0FFB6F98-A659-4738-96EB-A49FF0A85FEB}"/>
              </a:ext>
            </a:extLst>
          </p:cNvPr>
          <p:cNvSpPr txBox="1"/>
          <p:nvPr/>
        </p:nvSpPr>
        <p:spPr>
          <a:xfrm>
            <a:off x="5153821" y="2221398"/>
            <a:ext cx="238305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a:p>
            <a:r>
              <a:rPr lang="en-US">
                <a:cs typeface="Calibri"/>
              </a:rPr>
              <a:t>Powered by:</a:t>
            </a:r>
          </a:p>
        </p:txBody>
      </p:sp>
      <p:sp>
        <p:nvSpPr>
          <p:cNvPr id="9" name="Rectangle 8">
            <a:extLst>
              <a:ext uri="{FF2B5EF4-FFF2-40B4-BE49-F238E27FC236}">
                <a16:creationId xmlns:a16="http://schemas.microsoft.com/office/drawing/2014/main" id="{27DAAB96-DA57-4A31-A118-9A6BA30F9BC1}"/>
              </a:ext>
            </a:extLst>
          </p:cNvPr>
          <p:cNvSpPr/>
          <p:nvPr/>
        </p:nvSpPr>
        <p:spPr>
          <a:xfrm>
            <a:off x="5948039" y="6057899"/>
            <a:ext cx="4978278" cy="365126"/>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pic>
        <p:nvPicPr>
          <p:cNvPr id="8" name="Picture 7">
            <a:extLst>
              <a:ext uri="{FF2B5EF4-FFF2-40B4-BE49-F238E27FC236}">
                <a16:creationId xmlns:a16="http://schemas.microsoft.com/office/drawing/2014/main" id="{84B0C601-E581-4C2E-9200-D52785635965}"/>
              </a:ext>
            </a:extLst>
          </p:cNvPr>
          <p:cNvPicPr>
            <a:picLocks noChangeAspect="1"/>
          </p:cNvPicPr>
          <p:nvPr/>
        </p:nvPicPr>
        <p:blipFill>
          <a:blip r:embed="rId4"/>
          <a:stretch>
            <a:fillRect/>
          </a:stretch>
        </p:blipFill>
        <p:spPr>
          <a:xfrm>
            <a:off x="5153823" y="1084709"/>
            <a:ext cx="4849160" cy="1272543"/>
          </a:xfrm>
          <a:prstGeom prst="rect">
            <a:avLst/>
          </a:prstGeom>
        </p:spPr>
      </p:pic>
      <p:sp>
        <p:nvSpPr>
          <p:cNvPr id="10" name="TextBox 9">
            <a:extLst>
              <a:ext uri="{FF2B5EF4-FFF2-40B4-BE49-F238E27FC236}">
                <a16:creationId xmlns:a16="http://schemas.microsoft.com/office/drawing/2014/main" id="{8C4F1280-51F7-4D3C-B160-5F2FDD326F6B}"/>
              </a:ext>
            </a:extLst>
          </p:cNvPr>
          <p:cNvSpPr txBox="1"/>
          <p:nvPr/>
        </p:nvSpPr>
        <p:spPr>
          <a:xfrm>
            <a:off x="5153821" y="396418"/>
            <a:ext cx="281860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a:p>
            <a:r>
              <a:rPr lang="en-US">
                <a:cs typeface="Calibri"/>
              </a:rPr>
              <a:t>Brought to you by the:</a:t>
            </a:r>
          </a:p>
        </p:txBody>
      </p:sp>
      <p:sp>
        <p:nvSpPr>
          <p:cNvPr id="4" name="Rectangle 3">
            <a:extLst>
              <a:ext uri="{FF2B5EF4-FFF2-40B4-BE49-F238E27FC236}">
                <a16:creationId xmlns:a16="http://schemas.microsoft.com/office/drawing/2014/main" id="{FB59B308-8C03-48FC-BC3B-C546ADCB7FD5}"/>
              </a:ext>
            </a:extLst>
          </p:cNvPr>
          <p:cNvSpPr/>
          <p:nvPr/>
        </p:nvSpPr>
        <p:spPr>
          <a:xfrm>
            <a:off x="4905029" y="4203631"/>
            <a:ext cx="6544021" cy="1569660"/>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4800" b="1" cap="none" spc="0">
                <a:ln/>
                <a:solidFill>
                  <a:srgbClr val="0070C0"/>
                </a:solidFill>
                <a:effectLst>
                  <a:outerShdw blurRad="38100" dist="38100" dir="2700000" algn="tl">
                    <a:srgbClr val="000000">
                      <a:alpha val="43137"/>
                    </a:srgbClr>
                  </a:outerShdw>
                </a:effectLst>
                <a:latin typeface="Rocket Sans Light" panose="020B0302020202020204" pitchFamily="34" charset="0"/>
                <a:ea typeface="Rocket Sans Light" panose="020B0302020202020204" pitchFamily="34" charset="0"/>
              </a:rPr>
              <a:t>We’ll see you again next time!</a:t>
            </a:r>
            <a:endParaRPr lang="en-US" sz="4800" b="1" cap="none" spc="0">
              <a:ln/>
              <a:solidFill>
                <a:srgbClr val="0070C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22171573"/>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Rectangle 27"/>
          <p:cNvSpPr/>
          <p:nvPr/>
        </p:nvSpPr>
        <p:spPr>
          <a:xfrm>
            <a:off x="4726394" y="1180071"/>
            <a:ext cx="2095062" cy="346467"/>
          </a:xfrm>
          <a:prstGeom prst="rect">
            <a:avLst/>
          </a:prstGeom>
          <a:solidFill>
            <a:schemeClr val="bg1"/>
          </a:solid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TextBox 28"/>
          <p:cNvSpPr txBox="1"/>
          <p:nvPr/>
        </p:nvSpPr>
        <p:spPr>
          <a:xfrm>
            <a:off x="5107568" y="1195588"/>
            <a:ext cx="1404552" cy="307777"/>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44546A"/>
                </a:solidFill>
                <a:effectLst/>
                <a:uLnTx/>
                <a:uFillTx/>
                <a:latin typeface="Rocket Sans" panose="020B0602020202020204" pitchFamily="34" charset="0"/>
                <a:ea typeface="Rocket Sans" panose="020B0602020202020204" pitchFamily="34" charset="0"/>
                <a:cs typeface="Lato" charset="0"/>
              </a:rPr>
              <a:t>Matt Counts</a:t>
            </a:r>
          </a:p>
        </p:txBody>
      </p:sp>
      <p:sp>
        <p:nvSpPr>
          <p:cNvPr id="31" name="Rectangle 30"/>
          <p:cNvSpPr/>
          <p:nvPr/>
        </p:nvSpPr>
        <p:spPr>
          <a:xfrm>
            <a:off x="988800" y="1164554"/>
            <a:ext cx="2095062" cy="346467"/>
          </a:xfrm>
          <a:prstGeom prst="rect">
            <a:avLst/>
          </a:prstGeom>
          <a:solidFill>
            <a:schemeClr val="bg1"/>
          </a:solid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TextBox 31"/>
          <p:cNvSpPr txBox="1"/>
          <p:nvPr/>
        </p:nvSpPr>
        <p:spPr>
          <a:xfrm>
            <a:off x="1474320" y="1185579"/>
            <a:ext cx="1124026" cy="307777"/>
          </a:xfrm>
          <a:prstGeom prst="rect">
            <a:avLst/>
          </a:prstGeom>
          <a:noFill/>
        </p:spPr>
        <p:txBody>
          <a:bodyPr wrap="non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44546A"/>
                </a:solidFill>
                <a:effectLst/>
                <a:uLnTx/>
                <a:uFillTx/>
                <a:latin typeface="Rocket Sans" panose="020B0602020202020204" pitchFamily="34" charset="0"/>
                <a:ea typeface="Rocket Sans" panose="020B0602020202020204" pitchFamily="34" charset="0"/>
                <a:cs typeface="Lato" charset="0"/>
              </a:rPr>
              <a:t>Josh Baran</a:t>
            </a:r>
          </a:p>
        </p:txBody>
      </p:sp>
      <p:sp>
        <p:nvSpPr>
          <p:cNvPr id="12" name="TextBox 11"/>
          <p:cNvSpPr txBox="1"/>
          <p:nvPr/>
        </p:nvSpPr>
        <p:spPr>
          <a:xfrm>
            <a:off x="2822231" y="94150"/>
            <a:ext cx="3424958" cy="723267"/>
          </a:xfrm>
          <a:prstGeom prst="rect">
            <a:avLst/>
          </a:prstGeom>
          <a:noFill/>
        </p:spPr>
        <p:txBody>
          <a:bodyPr wrap="none" lIns="45711" tIns="22856" rIns="45711" bIns="22856"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a:ln>
                  <a:noFill/>
                </a:ln>
                <a:solidFill>
                  <a:srgbClr val="44546A"/>
                </a:solidFill>
                <a:effectLst/>
                <a:uLnTx/>
                <a:uFillTx/>
                <a:latin typeface="Rocket Sans" panose="020B0602020202020204" pitchFamily="34" charset="0"/>
                <a:ea typeface="Rocket Sans" panose="020B0602020202020204" pitchFamily="34" charset="0"/>
                <a:cs typeface="Lato" charset="0"/>
              </a:rPr>
              <a:t>Short Intro -</a:t>
            </a:r>
            <a:endParaRPr kumimoji="0" lang="id-ID" sz="4400" b="1" i="0" u="none" strike="noStrike" kern="1200" cap="none" spc="0" normalizeH="0" baseline="0" noProof="0">
              <a:ln>
                <a:noFill/>
              </a:ln>
              <a:solidFill>
                <a:srgbClr val="44546A"/>
              </a:solidFill>
              <a:effectLst/>
              <a:uLnTx/>
              <a:uFillTx/>
              <a:latin typeface="Rocket Sans" panose="020B0602020202020204" pitchFamily="34" charset="0"/>
              <a:ea typeface="Rocket Sans" panose="020B0602020202020204" pitchFamily="34" charset="0"/>
              <a:cs typeface="Lato" charset="0"/>
            </a:endParaRPr>
          </a:p>
        </p:txBody>
      </p:sp>
      <p:sp>
        <p:nvSpPr>
          <p:cNvPr id="13" name="Rectangle 12"/>
          <p:cNvSpPr/>
          <p:nvPr/>
        </p:nvSpPr>
        <p:spPr>
          <a:xfrm>
            <a:off x="5707740" y="771698"/>
            <a:ext cx="776519" cy="4571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45670" tIns="22836" rIns="45670" bIns="22836"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srgbClr val="ED7D31"/>
              </a:solidFill>
              <a:effectLst/>
              <a:uLnTx/>
              <a:uFillTx/>
              <a:latin typeface="Lato Light" charset="0"/>
              <a:ea typeface="+mn-ea"/>
              <a:cs typeface="+mn-cs"/>
            </a:endParaRPr>
          </a:p>
        </p:txBody>
      </p:sp>
      <p:sp>
        <p:nvSpPr>
          <p:cNvPr id="14" name="Subtitle 2"/>
          <p:cNvSpPr txBox="1">
            <a:spLocks/>
          </p:cNvSpPr>
          <p:nvPr/>
        </p:nvSpPr>
        <p:spPr>
          <a:xfrm>
            <a:off x="6095999" y="144537"/>
            <a:ext cx="3770266" cy="650020"/>
          </a:xfrm>
          <a:prstGeom prst="rect">
            <a:avLst/>
          </a:prstGeom>
        </p:spPr>
        <p:txBody>
          <a:bodyPr vert="horz" wrap="non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0" marR="0" lvl="0" indent="0" algn="ctr" defTabSz="1087636" rtl="0" eaLnBrk="1" fontAlgn="auto" latinLnBrk="0" hangingPunct="1">
              <a:lnSpc>
                <a:spcPct val="120000"/>
              </a:lnSpc>
              <a:spcBef>
                <a:spcPct val="20000"/>
              </a:spcBef>
              <a:spcAft>
                <a:spcPts val="0"/>
              </a:spcAft>
              <a:buClrTx/>
              <a:buSzTx/>
              <a:buFont typeface="Arial"/>
              <a:buNone/>
              <a:tabLst/>
              <a:defRPr/>
            </a:pPr>
            <a:r>
              <a:rPr kumimoji="0" lang="en-US" sz="3200" b="1" i="0" u="none" strike="noStrike" kern="1200" cap="none" spc="0" normalizeH="0" baseline="0" noProof="0">
                <a:ln>
                  <a:noFill/>
                </a:ln>
                <a:solidFill>
                  <a:srgbClr val="44546A"/>
                </a:solidFill>
                <a:effectLst/>
                <a:uLnTx/>
                <a:uFillTx/>
                <a:latin typeface="Rocket Sans" panose="020B0602020202020204" pitchFamily="34" charset="0"/>
                <a:ea typeface="Rocket Sans" panose="020B0602020202020204" pitchFamily="34" charset="0"/>
                <a:cs typeface="Lato Light"/>
              </a:rPr>
              <a:t> Today’s Speakers</a:t>
            </a:r>
            <a:endParaRPr kumimoji="0" lang="en-US" sz="3200" b="1" i="0" u="none" strike="noStrike" kern="1200" cap="none" spc="0" normalizeH="0" baseline="0" noProof="0">
              <a:ln>
                <a:noFill/>
              </a:ln>
              <a:solidFill>
                <a:srgbClr val="4472C4"/>
              </a:solidFill>
              <a:effectLst/>
              <a:uLnTx/>
              <a:uFillTx/>
              <a:latin typeface="Rocket Sans" panose="020B0602020202020204" pitchFamily="34" charset="0"/>
              <a:ea typeface="Rocket Sans" panose="020B0602020202020204" pitchFamily="34" charset="0"/>
              <a:cs typeface="Lato Light"/>
            </a:endParaRPr>
          </a:p>
        </p:txBody>
      </p:sp>
      <p:sp>
        <p:nvSpPr>
          <p:cNvPr id="17" name="Subtitle 2"/>
          <p:cNvSpPr txBox="1">
            <a:spLocks/>
          </p:cNvSpPr>
          <p:nvPr/>
        </p:nvSpPr>
        <p:spPr>
          <a:xfrm>
            <a:off x="4263256" y="1687941"/>
            <a:ext cx="3034802" cy="1407536"/>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0" marR="0" lvl="0" indent="0" algn="ctr" defTabSz="1087636" rtl="0" eaLnBrk="1" fontAlgn="auto" latinLnBrk="0" hangingPunct="1">
              <a:lnSpc>
                <a:spcPts val="2020"/>
              </a:lnSpc>
              <a:spcBef>
                <a:spcPct val="20000"/>
              </a:spcBef>
              <a:spcAft>
                <a:spcPts val="0"/>
              </a:spcAft>
              <a:buClrTx/>
              <a:buSzTx/>
              <a:buFont typeface="Arial"/>
              <a:buNone/>
              <a:tabLst/>
              <a:defRPr/>
            </a:pPr>
            <a:r>
              <a:rPr kumimoji="0" lang="en-US" sz="1300" b="1" i="0" u="none" strike="noStrike" kern="1200" cap="none" spc="0" normalizeH="0" baseline="0" noProof="0">
                <a:ln>
                  <a:noFill/>
                </a:ln>
                <a:solidFill>
                  <a:prstClr val="black"/>
                </a:solidFill>
                <a:effectLst/>
                <a:uLnTx/>
                <a:uFillTx/>
                <a:latin typeface="Rocket Sans" panose="020B0602020202020204" pitchFamily="34" charset="0"/>
                <a:ea typeface="Rocket Sans" panose="020B0602020202020204" pitchFamily="34" charset="0"/>
                <a:cs typeface="Lato Light" charset="0"/>
              </a:rPr>
              <a:t>Associate Information Security Engineer</a:t>
            </a:r>
          </a:p>
          <a:p>
            <a:pPr marL="0" marR="0" lvl="0" indent="0" algn="ctr" defTabSz="1087636" rtl="0" eaLnBrk="1" fontAlgn="auto" latinLnBrk="0" hangingPunct="1">
              <a:lnSpc>
                <a:spcPts val="2020"/>
              </a:lnSpc>
              <a:spcBef>
                <a:spcPct val="20000"/>
              </a:spcBef>
              <a:spcAft>
                <a:spcPts val="0"/>
              </a:spcAft>
              <a:buClrTx/>
              <a:buSzTx/>
              <a:buFont typeface="Arial"/>
              <a:buNone/>
              <a:tabLst/>
              <a:defRPr/>
            </a:pPr>
            <a:r>
              <a:rPr kumimoji="0" lang="en-US" sz="1300" b="0" i="0" u="none" strike="noStrike" kern="1200" cap="none" spc="0" normalizeH="0" baseline="0" noProof="0">
                <a:ln>
                  <a:noFill/>
                </a:ln>
                <a:solidFill>
                  <a:prstClr val="black"/>
                </a:solidFill>
                <a:effectLst/>
                <a:uLnTx/>
                <a:uFillTx/>
                <a:latin typeface="Rocket Sans" panose="020B0602020202020204" pitchFamily="34" charset="0"/>
                <a:ea typeface="Rocket Sans" panose="020B0602020202020204" pitchFamily="34" charset="0"/>
                <a:cs typeface="Lato Light" charset="0"/>
              </a:rPr>
              <a:t>Computer software engineering enthusiast. Grows the greatest beard you’ll see (outside ZZ Top). </a:t>
            </a:r>
          </a:p>
        </p:txBody>
      </p:sp>
      <p:sp>
        <p:nvSpPr>
          <p:cNvPr id="18" name="Subtitle 2"/>
          <p:cNvSpPr txBox="1">
            <a:spLocks/>
          </p:cNvSpPr>
          <p:nvPr/>
        </p:nvSpPr>
        <p:spPr>
          <a:xfrm>
            <a:off x="466375" y="1589381"/>
            <a:ext cx="3139914" cy="1407536"/>
          </a:xfrm>
          <a:prstGeom prst="rect">
            <a:avLst/>
          </a:prstGeom>
        </p:spPr>
        <p:txBody>
          <a:bodyPr vert="horz" wrap="square" lIns="108745" tIns="54373" rIns="108745" bIns="54373"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0" marR="0" lvl="0" indent="0" algn="ctr" defTabSz="1087636" rtl="0" eaLnBrk="1" fontAlgn="auto" latinLnBrk="0" hangingPunct="1">
              <a:lnSpc>
                <a:spcPts val="2020"/>
              </a:lnSpc>
              <a:spcBef>
                <a:spcPct val="20000"/>
              </a:spcBef>
              <a:spcAft>
                <a:spcPts val="0"/>
              </a:spcAft>
              <a:buClrTx/>
              <a:buSzTx/>
              <a:buFont typeface="Arial"/>
              <a:buNone/>
              <a:tabLst/>
              <a:defRPr/>
            </a:pPr>
            <a:r>
              <a:rPr kumimoji="0" lang="en-US" sz="1300" b="1" i="0" u="none" strike="noStrike" kern="1200" cap="none" spc="0" normalizeH="0" baseline="0" noProof="0">
                <a:ln>
                  <a:noFill/>
                </a:ln>
                <a:solidFill>
                  <a:prstClr val="black"/>
                </a:solidFill>
                <a:effectLst/>
                <a:uLnTx/>
                <a:uFillTx/>
                <a:latin typeface="Rocket Sans" panose="020B0602020202020204" pitchFamily="34" charset="0"/>
                <a:ea typeface="Rocket Sans" panose="020B0602020202020204" pitchFamily="34" charset="0"/>
                <a:cs typeface="Lato Light" charset="0"/>
              </a:rPr>
              <a:t>Team Leader, Engineering</a:t>
            </a:r>
          </a:p>
          <a:p>
            <a:pPr marL="0" marR="0" lvl="0" indent="0" algn="ctr" defTabSz="1087636" rtl="0" eaLnBrk="1" fontAlgn="auto" latinLnBrk="0" hangingPunct="1">
              <a:lnSpc>
                <a:spcPts val="2020"/>
              </a:lnSpc>
              <a:spcBef>
                <a:spcPct val="20000"/>
              </a:spcBef>
              <a:spcAft>
                <a:spcPts val="0"/>
              </a:spcAft>
              <a:buClrTx/>
              <a:buSzTx/>
              <a:buFont typeface="Arial"/>
              <a:buNone/>
              <a:tabLst/>
              <a:defRPr/>
            </a:pPr>
            <a:r>
              <a:rPr kumimoji="0" lang="en-US" sz="1300" b="0" i="0" u="none" strike="noStrike" kern="1200" cap="none" spc="0" normalizeH="0" baseline="0" noProof="0">
                <a:ln>
                  <a:noFill/>
                </a:ln>
                <a:solidFill>
                  <a:prstClr val="black"/>
                </a:solidFill>
                <a:effectLst/>
                <a:uLnTx/>
                <a:uFillTx/>
                <a:latin typeface="Rocket Sans" panose="020B0602020202020204" pitchFamily="34" charset="0"/>
                <a:ea typeface="Rocket Sans" panose="020B0602020202020204" pitchFamily="34" charset="0"/>
                <a:cs typeface="Lato Light" charset="0"/>
              </a:rPr>
              <a:t>Software </a:t>
            </a:r>
            <a:r>
              <a:rPr lang="en-US" sz="1300">
                <a:solidFill>
                  <a:prstClr val="black"/>
                </a:solidFill>
                <a:latin typeface="Rocket Sans" panose="020B0602020202020204" pitchFamily="34" charset="0"/>
                <a:ea typeface="Rocket Sans" panose="020B0602020202020204" pitchFamily="34" charset="0"/>
                <a:cs typeface="Lato Light" charset="0"/>
              </a:rPr>
              <a:t>engineer turned leader, r</a:t>
            </a:r>
            <a:r>
              <a:rPr kumimoji="0" lang="en-US" sz="1300" b="0" i="0" u="none" strike="noStrike" kern="1200" cap="none" spc="0" normalizeH="0" baseline="0" noProof="0">
                <a:ln>
                  <a:noFill/>
                </a:ln>
                <a:solidFill>
                  <a:prstClr val="black"/>
                </a:solidFill>
                <a:effectLst/>
                <a:uLnTx/>
                <a:uFillTx/>
                <a:latin typeface="Rocket Sans" panose="020B0602020202020204" pitchFamily="34" charset="0"/>
                <a:ea typeface="Rocket Sans" panose="020B0602020202020204" pitchFamily="34" charset="0"/>
                <a:cs typeface="Lato Light" charset="0"/>
              </a:rPr>
              <a:t>esponsible for facilitating team success in delivering for other technology teams.</a:t>
            </a:r>
          </a:p>
        </p:txBody>
      </p:sp>
      <p:pic>
        <p:nvPicPr>
          <p:cNvPr id="11" name="Picture Placeholder 10">
            <a:extLst>
              <a:ext uri="{FF2B5EF4-FFF2-40B4-BE49-F238E27FC236}">
                <a16:creationId xmlns:a16="http://schemas.microsoft.com/office/drawing/2014/main" id="{2E2791DA-00DC-C34A-A55E-3D4CFEB70924}"/>
              </a:ext>
            </a:extLst>
          </p:cNvPr>
          <p:cNvPicPr>
            <a:picLocks noGrp="1" noChangeAspect="1"/>
          </p:cNvPicPr>
          <p:nvPr>
            <p:ph type="pic" sz="quarter" idx="17"/>
          </p:nvPr>
        </p:nvPicPr>
        <p:blipFill>
          <a:blip r:embed="rId3"/>
          <a:srcRect l="8418" r="8418"/>
          <a:stretch/>
        </p:blipFill>
        <p:spPr>
          <a:xfrm>
            <a:off x="4434211" y="3281326"/>
            <a:ext cx="2675782" cy="321748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Placeholder 5">
            <a:extLst>
              <a:ext uri="{FF2B5EF4-FFF2-40B4-BE49-F238E27FC236}">
                <a16:creationId xmlns:a16="http://schemas.microsoft.com/office/drawing/2014/main" id="{D5AAC76F-C744-4382-BB02-A3D492DDEC1C}"/>
              </a:ext>
            </a:extLst>
          </p:cNvPr>
          <p:cNvPicPr>
            <a:picLocks noGrp="1" noChangeAspect="1"/>
          </p:cNvPicPr>
          <p:nvPr>
            <p:ph type="pic" sz="quarter" idx="16"/>
          </p:nvPr>
        </p:nvPicPr>
        <p:blipFill rotWithShape="1">
          <a:blip r:embed="rId4"/>
          <a:srcRect l="58133" t="-293" r="9287" b="293"/>
          <a:stretch/>
        </p:blipFill>
        <p:spPr>
          <a:xfrm>
            <a:off x="737884" y="3256347"/>
            <a:ext cx="2596896" cy="32320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1" name="Rectangle 20">
            <a:extLst>
              <a:ext uri="{FF2B5EF4-FFF2-40B4-BE49-F238E27FC236}">
                <a16:creationId xmlns:a16="http://schemas.microsoft.com/office/drawing/2014/main" id="{7C4D2F0E-6668-4AA6-83BC-C4D02C9AFE00}"/>
              </a:ext>
            </a:extLst>
          </p:cNvPr>
          <p:cNvSpPr/>
          <p:nvPr/>
        </p:nvSpPr>
        <p:spPr>
          <a:xfrm>
            <a:off x="8421294" y="1180071"/>
            <a:ext cx="2095062" cy="346467"/>
          </a:xfrm>
          <a:prstGeom prst="rect">
            <a:avLst/>
          </a:prstGeom>
          <a:solidFill>
            <a:schemeClr val="bg1"/>
          </a:solidFill>
          <a:ln w="57150">
            <a:solidFill>
              <a:srgbClr val="F8D22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TextBox 21">
            <a:extLst>
              <a:ext uri="{FF2B5EF4-FFF2-40B4-BE49-F238E27FC236}">
                <a16:creationId xmlns:a16="http://schemas.microsoft.com/office/drawing/2014/main" id="{B5DE3BC5-70A2-4E38-913A-71BD7831220F}"/>
              </a:ext>
            </a:extLst>
          </p:cNvPr>
          <p:cNvSpPr txBox="1"/>
          <p:nvPr/>
        </p:nvSpPr>
        <p:spPr>
          <a:xfrm>
            <a:off x="8833494" y="1185578"/>
            <a:ext cx="1404552" cy="307777"/>
          </a:xfrm>
          <a:prstGeom prst="rect">
            <a:avLst/>
          </a:prstGeom>
          <a:noFill/>
        </p:spPr>
        <p:txBody>
          <a:bodyPr wrap="square"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44546A"/>
                </a:solidFill>
                <a:effectLst/>
                <a:uLnTx/>
                <a:uFillTx/>
                <a:latin typeface="Rocket Sans" panose="020B0602020202020204" pitchFamily="34" charset="0"/>
                <a:ea typeface="Rocket Sans" panose="020B0602020202020204" pitchFamily="34" charset="0"/>
                <a:cs typeface="Lato" charset="0"/>
              </a:rPr>
              <a:t>Peter Varga</a:t>
            </a:r>
          </a:p>
        </p:txBody>
      </p:sp>
      <p:sp>
        <p:nvSpPr>
          <p:cNvPr id="23" name="Subtitle 2">
            <a:extLst>
              <a:ext uri="{FF2B5EF4-FFF2-40B4-BE49-F238E27FC236}">
                <a16:creationId xmlns:a16="http://schemas.microsoft.com/office/drawing/2014/main" id="{00201886-DC6F-4F71-86B3-27A8E46713AD}"/>
              </a:ext>
            </a:extLst>
          </p:cNvPr>
          <p:cNvSpPr txBox="1">
            <a:spLocks/>
          </p:cNvSpPr>
          <p:nvPr/>
        </p:nvSpPr>
        <p:spPr>
          <a:xfrm>
            <a:off x="7852260" y="1714036"/>
            <a:ext cx="3368829" cy="1155607"/>
          </a:xfrm>
          <a:prstGeom prst="rect">
            <a:avLst/>
          </a:prstGeom>
        </p:spPr>
        <p:txBody>
          <a:bodyPr vert="horz" wrap="square" lIns="108745" tIns="54373" rIns="108745" bIns="54373" rtlCol="0" anchor="t">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2020"/>
              </a:lnSpc>
              <a:defRPr/>
            </a:pPr>
            <a:r>
              <a:rPr lang="en-US" sz="1300" b="1">
                <a:solidFill>
                  <a:prstClr val="black"/>
                </a:solidFill>
                <a:latin typeface="Rocket Sans" panose="020B0602020202020204" pitchFamily="34" charset="0"/>
                <a:cs typeface="Lato Light" charset="0"/>
              </a:rPr>
              <a:t>Team Leader, Continuous Quality</a:t>
            </a:r>
          </a:p>
          <a:p>
            <a:pPr>
              <a:lnSpc>
                <a:spcPts val="2020"/>
              </a:lnSpc>
              <a:defRPr/>
            </a:pPr>
            <a:r>
              <a:rPr lang="en-US" sz="1300">
                <a:solidFill>
                  <a:prstClr val="black"/>
                </a:solidFill>
                <a:latin typeface="Rocket Sans" panose="020B0602020202020204" pitchFamily="34" charset="0"/>
                <a:cs typeface="Lato Light" charset="0"/>
              </a:rPr>
              <a:t>Obsessed with finding and implementing needed quality/technical solutions for everyone</a:t>
            </a:r>
          </a:p>
        </p:txBody>
      </p:sp>
      <p:pic>
        <p:nvPicPr>
          <p:cNvPr id="2" name="Picture 2" descr="A picture containing tree, palm, outdoor, plant&#10;&#10;Description automatically generated">
            <a:extLst>
              <a:ext uri="{FF2B5EF4-FFF2-40B4-BE49-F238E27FC236}">
                <a16:creationId xmlns:a16="http://schemas.microsoft.com/office/drawing/2014/main" id="{8DDC0398-3BE4-4D61-A84A-4F970E2D574A}"/>
              </a:ext>
            </a:extLst>
          </p:cNvPr>
          <p:cNvPicPr>
            <a:picLocks noChangeAspect="1"/>
          </p:cNvPicPr>
          <p:nvPr/>
        </p:nvPicPr>
        <p:blipFill>
          <a:blip r:embed="rId5"/>
          <a:stretch>
            <a:fillRect/>
          </a:stretch>
        </p:blipFill>
        <p:spPr>
          <a:xfrm>
            <a:off x="8185785" y="3266925"/>
            <a:ext cx="2876247" cy="321491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714913559"/>
      </p:ext>
    </p:extLst>
  </p:cSld>
  <p:clrMapOvr>
    <a:masterClrMapping/>
  </p:clrMapOvr>
  <mc:AlternateContent xmlns:mc="http://schemas.openxmlformats.org/markup-compatibility/2006">
    <mc:Choice xmlns:p14="http://schemas.microsoft.com/office/powerpoint/2010/main" Requires="p14">
      <p:transition p14:dur="0" advClick="0"/>
    </mc:Choice>
    <mc:Fallback>
      <p:transition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169D286-F4D7-4C8B-A6BD-D05384C7F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6">
            <a:extLst>
              <a:ext uri="{FF2B5EF4-FFF2-40B4-BE49-F238E27FC236}">
                <a16:creationId xmlns:a16="http://schemas.microsoft.com/office/drawing/2014/main" id="{39E8235E-135E-4261-8F54-2B316E493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610728"/>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a:extLst>
              <a:ext uri="{FF2B5EF4-FFF2-40B4-BE49-F238E27FC236}">
                <a16:creationId xmlns:a16="http://schemas.microsoft.com/office/drawing/2014/main" id="{D4ED8EC3-4D57-4620-93CE-4E6661F09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343079"/>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Shape 16">
            <a:extLst>
              <a:ext uri="{FF2B5EF4-FFF2-40B4-BE49-F238E27FC236}">
                <a16:creationId xmlns:a16="http://schemas.microsoft.com/office/drawing/2014/main" id="{83BCB34A-2F40-4F41-8488-A134C1C15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5" y="340424"/>
            <a:ext cx="4630139" cy="5265795"/>
          </a:xfrm>
          <a:custGeom>
            <a:avLst/>
            <a:gdLst>
              <a:gd name="connsiteX0" fmla="*/ 0 w 4630139"/>
              <a:gd name="connsiteY0" fmla="*/ 0 h 5265795"/>
              <a:gd name="connsiteX1" fmla="*/ 4630139 w 4630139"/>
              <a:gd name="connsiteY1" fmla="*/ 0 h 5265795"/>
              <a:gd name="connsiteX2" fmla="*/ 4630139 w 4630139"/>
              <a:gd name="connsiteY2" fmla="*/ 5265795 h 5265795"/>
              <a:gd name="connsiteX3" fmla="*/ 0 w 4630139"/>
              <a:gd name="connsiteY3" fmla="*/ 5265795 h 5265795"/>
            </a:gdLst>
            <a:ahLst/>
            <a:cxnLst>
              <a:cxn ang="0">
                <a:pos x="connsiteX0" y="connsiteY0"/>
              </a:cxn>
              <a:cxn ang="0">
                <a:pos x="connsiteX1" y="connsiteY1"/>
              </a:cxn>
              <a:cxn ang="0">
                <a:pos x="connsiteX2" y="connsiteY2"/>
              </a:cxn>
              <a:cxn ang="0">
                <a:pos x="connsiteX3" y="connsiteY3"/>
              </a:cxn>
            </a:cxnLst>
            <a:rect l="l" t="t" r="r" b="b"/>
            <a:pathLst>
              <a:path w="4630139" h="5265795">
                <a:moveTo>
                  <a:pt x="0" y="0"/>
                </a:moveTo>
                <a:lnTo>
                  <a:pt x="4630139" y="0"/>
                </a:lnTo>
                <a:lnTo>
                  <a:pt x="4630139" y="5265795"/>
                </a:lnTo>
                <a:lnTo>
                  <a:pt x="0" y="526579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11A7B3D9-E0DE-48DB-BE02-7B33F45E516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37376" y="1308853"/>
            <a:ext cx="3343202" cy="3343202"/>
          </a:xfrm>
          <a:prstGeom prst="rect">
            <a:avLst/>
          </a:prstGeom>
        </p:spPr>
      </p:pic>
      <p:sp>
        <p:nvSpPr>
          <p:cNvPr id="19" name="Freeform: Shape 18">
            <a:extLst>
              <a:ext uri="{FF2B5EF4-FFF2-40B4-BE49-F238E27FC236}">
                <a16:creationId xmlns:a16="http://schemas.microsoft.com/office/drawing/2014/main" id="{F78382DC-4207-465E-B379-1E16448A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1780" y="1071563"/>
            <a:ext cx="7290218" cy="5242298"/>
          </a:xfrm>
          <a:custGeom>
            <a:avLst/>
            <a:gdLst>
              <a:gd name="connsiteX0" fmla="*/ 0 w 7290218"/>
              <a:gd name="connsiteY0" fmla="*/ 0 h 5242298"/>
              <a:gd name="connsiteX1" fmla="*/ 7290218 w 7290218"/>
              <a:gd name="connsiteY1" fmla="*/ 0 h 5242298"/>
              <a:gd name="connsiteX2" fmla="*/ 7290218 w 7290218"/>
              <a:gd name="connsiteY2" fmla="*/ 5242298 h 5242298"/>
              <a:gd name="connsiteX3" fmla="*/ 0 w 7290218"/>
              <a:gd name="connsiteY3" fmla="*/ 5242298 h 5242298"/>
            </a:gdLst>
            <a:ahLst/>
            <a:cxnLst>
              <a:cxn ang="0">
                <a:pos x="connsiteX0" y="connsiteY0"/>
              </a:cxn>
              <a:cxn ang="0">
                <a:pos x="connsiteX1" y="connsiteY1"/>
              </a:cxn>
              <a:cxn ang="0">
                <a:pos x="connsiteX2" y="connsiteY2"/>
              </a:cxn>
              <a:cxn ang="0">
                <a:pos x="connsiteX3" y="connsiteY3"/>
              </a:cxn>
            </a:cxnLst>
            <a:rect l="l" t="t" r="r" b="b"/>
            <a:pathLst>
              <a:path w="7290218" h="5242298">
                <a:moveTo>
                  <a:pt x="0" y="0"/>
                </a:moveTo>
                <a:lnTo>
                  <a:pt x="7290218" y="0"/>
                </a:lnTo>
                <a:lnTo>
                  <a:pt x="7290218" y="5242298"/>
                </a:lnTo>
                <a:lnTo>
                  <a:pt x="0" y="524229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 name="Picture 4">
            <a:extLst>
              <a:ext uri="{FF2B5EF4-FFF2-40B4-BE49-F238E27FC236}">
                <a16:creationId xmlns:a16="http://schemas.microsoft.com/office/drawing/2014/main" id="{9E44814E-A4CD-4888-A0F8-B4C5306B6AE1}"/>
              </a:ext>
            </a:extLst>
          </p:cNvPr>
          <p:cNvPicPr>
            <a:picLocks noGrp="1" noChangeAspect="1"/>
          </p:cNvPicPr>
          <p:nvPr>
            <p:ph type="pic" sz="quarter" idx="16"/>
          </p:nvPr>
        </p:nvPicPr>
        <p:blipFill rotWithShape="1">
          <a:blip r:embed="rId5"/>
          <a:srcRect l="2569" r="2569"/>
          <a:stretch/>
        </p:blipFill>
        <p:spPr>
          <a:xfrm>
            <a:off x="5545244" y="2111879"/>
            <a:ext cx="6020730" cy="3173414"/>
          </a:xfrm>
          <a:prstGeom prst="rect">
            <a:avLst/>
          </a:prstGeom>
        </p:spPr>
      </p:pic>
      <p:sp>
        <p:nvSpPr>
          <p:cNvPr id="4" name="Slide Number Placeholder 3">
            <a:extLst>
              <a:ext uri="{FF2B5EF4-FFF2-40B4-BE49-F238E27FC236}">
                <a16:creationId xmlns:a16="http://schemas.microsoft.com/office/drawing/2014/main" id="{7F1E9DD4-751A-4D59-A5EE-3E78CD1351BC}"/>
              </a:ext>
            </a:extLst>
          </p:cNvPr>
          <p:cNvSpPr>
            <a:spLocks noGrp="1"/>
          </p:cNvSpPr>
          <p:nvPr>
            <p:ph type="sldNum" sz="quarter" idx="20"/>
          </p:nvPr>
        </p:nvSpPr>
        <p:spPr>
          <a:xfrm>
            <a:off x="10707624" y="6382512"/>
            <a:ext cx="685800" cy="320040"/>
          </a:xfrm>
        </p:spPr>
        <p:txBody>
          <a:bodyPr vert="horz" lIns="91440" tIns="45720" rIns="91440" bIns="45720" rtlCol="0" anchor="ctr">
            <a:normAutofit/>
          </a:bodyPr>
          <a:lstStyle/>
          <a:p>
            <a:pPr>
              <a:spcAft>
                <a:spcPts val="600"/>
              </a:spcAft>
            </a:pPr>
            <a:r>
              <a:rPr lang="en-US">
                <a:solidFill>
                  <a:schemeClr val="tx1">
                    <a:tint val="75000"/>
                  </a:schemeClr>
                </a:solidFill>
              </a:rPr>
              <a:t>Page: </a:t>
            </a:r>
            <a:fld id="{FC009B41-CCCB-4EA2-9AFE-0D4A2336B625}" type="slidenum">
              <a:rPr lang="en-US" smtClean="0">
                <a:solidFill>
                  <a:schemeClr val="tx1">
                    <a:tint val="75000"/>
                  </a:schemeClr>
                </a:solidFill>
              </a:rPr>
              <a:pPr>
                <a:spcAft>
                  <a:spcPts val="600"/>
                </a:spcAft>
              </a:pPr>
              <a:t>6</a:t>
            </a:fld>
            <a:endParaRPr lang="en-US">
              <a:solidFill>
                <a:schemeClr val="tx1">
                  <a:tint val="75000"/>
                </a:schemeClr>
              </a:solidFill>
            </a:endParaRPr>
          </a:p>
        </p:txBody>
      </p:sp>
      <p:sp>
        <p:nvSpPr>
          <p:cNvPr id="6" name="TextBox 5">
            <a:extLst>
              <a:ext uri="{FF2B5EF4-FFF2-40B4-BE49-F238E27FC236}">
                <a16:creationId xmlns:a16="http://schemas.microsoft.com/office/drawing/2014/main" id="{8B256700-3562-43E0-A297-99E1A960C4E1}"/>
              </a:ext>
            </a:extLst>
          </p:cNvPr>
          <p:cNvSpPr txBox="1"/>
          <p:nvPr/>
        </p:nvSpPr>
        <p:spPr>
          <a:xfrm>
            <a:off x="9003411" y="2770094"/>
            <a:ext cx="2743200"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endParaRPr lang="en-US">
              <a:cs typeface="Calibri"/>
            </a:endParaRPr>
          </a:p>
          <a:p>
            <a:pPr>
              <a:spcAft>
                <a:spcPts val="600"/>
              </a:spcAft>
            </a:pPr>
            <a:endParaRPr lang="en-US"/>
          </a:p>
          <a:p>
            <a:pPr>
              <a:spcAft>
                <a:spcPts val="600"/>
              </a:spcAft>
            </a:pPr>
            <a:endParaRPr lang="en-US">
              <a:cs typeface="Calibri"/>
            </a:endParaRPr>
          </a:p>
        </p:txBody>
      </p:sp>
      <p:sp>
        <p:nvSpPr>
          <p:cNvPr id="7" name="TextBox 6">
            <a:extLst>
              <a:ext uri="{FF2B5EF4-FFF2-40B4-BE49-F238E27FC236}">
                <a16:creationId xmlns:a16="http://schemas.microsoft.com/office/drawing/2014/main" id="{A12F58E8-677C-4648-BE52-46AB60814EBB}"/>
              </a:ext>
            </a:extLst>
          </p:cNvPr>
          <p:cNvSpPr txBox="1"/>
          <p:nvPr/>
        </p:nvSpPr>
        <p:spPr>
          <a:xfrm>
            <a:off x="5545244" y="265814"/>
            <a:ext cx="5848180" cy="523220"/>
          </a:xfrm>
          <a:prstGeom prst="rect">
            <a:avLst/>
          </a:prstGeom>
          <a:noFill/>
        </p:spPr>
        <p:txBody>
          <a:bodyPr wrap="square" rtlCol="0">
            <a:spAutoFit/>
          </a:bodyPr>
          <a:lstStyle/>
          <a:p>
            <a:r>
              <a:rPr lang="en-US">
                <a:latin typeface="Rocket Sans" panose="020B0602020202020204" pitchFamily="34" charset="0"/>
                <a:ea typeface="Rocket Sans" panose="020B0602020202020204" pitchFamily="34" charset="0"/>
              </a:rPr>
              <a:t>And now… </a:t>
            </a:r>
            <a:r>
              <a:rPr lang="en-US" sz="2800" b="1">
                <a:latin typeface="Rocket Sans" panose="020B0602020202020204" pitchFamily="34" charset="0"/>
                <a:ea typeface="Rocket Sans" panose="020B0602020202020204" pitchFamily="34" charset="0"/>
              </a:rPr>
              <a:t>Peter Varga </a:t>
            </a:r>
            <a:r>
              <a:rPr lang="en-US">
                <a:latin typeface="Rocket Sans" panose="020B0602020202020204" pitchFamily="34" charset="0"/>
                <a:ea typeface="Rocket Sans" panose="020B0602020202020204" pitchFamily="34" charset="0"/>
              </a:rPr>
              <a:t>with…</a:t>
            </a:r>
          </a:p>
        </p:txBody>
      </p:sp>
      <p:sp>
        <p:nvSpPr>
          <p:cNvPr id="8" name="TextBox 7">
            <a:extLst>
              <a:ext uri="{FF2B5EF4-FFF2-40B4-BE49-F238E27FC236}">
                <a16:creationId xmlns:a16="http://schemas.microsoft.com/office/drawing/2014/main" id="{CF4FE321-E902-443D-B059-735A679416A3}"/>
              </a:ext>
            </a:extLst>
          </p:cNvPr>
          <p:cNvSpPr txBox="1"/>
          <p:nvPr/>
        </p:nvSpPr>
        <p:spPr>
          <a:xfrm>
            <a:off x="6465649" y="4381636"/>
            <a:ext cx="4159436" cy="369332"/>
          </a:xfrm>
          <a:prstGeom prst="rect">
            <a:avLst/>
          </a:prstGeom>
          <a:noFill/>
        </p:spPr>
        <p:txBody>
          <a:bodyPr wrap="square" lIns="91440" tIns="45720" rIns="91440" bIns="45720" rtlCol="0" anchor="t">
            <a:spAutoFit/>
          </a:bodyPr>
          <a:lstStyle/>
          <a:p>
            <a:pPr algn="ctr"/>
            <a:r>
              <a:rPr lang="en-US">
                <a:solidFill>
                  <a:schemeClr val="bg1"/>
                </a:solidFill>
                <a:latin typeface="Rocket Sans"/>
                <a:ea typeface="Rocket Sans" panose="020B0602020202020204" pitchFamily="34" charset="0"/>
              </a:rPr>
              <a:t>Some Things To Consider</a:t>
            </a:r>
          </a:p>
        </p:txBody>
      </p:sp>
    </p:spTree>
    <p:extLst>
      <p:ext uri="{BB962C8B-B14F-4D97-AF65-F5344CB8AC3E}">
        <p14:creationId xmlns:p14="http://schemas.microsoft.com/office/powerpoint/2010/main" val="685015971"/>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Rectangle 24">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A814C1-7406-4E00-91F1-3CE14ACA1683}"/>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4000" kern="1200">
                <a:solidFill>
                  <a:srgbClr val="FFFFFF"/>
                </a:solidFill>
                <a:latin typeface="+mj-lt"/>
                <a:ea typeface="+mj-ea"/>
                <a:cs typeface="+mj-cs"/>
              </a:rPr>
              <a:t>API Breakdown</a:t>
            </a:r>
            <a:r>
              <a:rPr lang="en-US" sz="4000">
                <a:solidFill>
                  <a:srgbClr val="FFFFFF"/>
                </a:solidFill>
              </a:rPr>
              <a:t>:</a:t>
            </a:r>
            <a:r>
              <a:rPr lang="en-US" sz="4000" kern="1200">
                <a:solidFill>
                  <a:srgbClr val="FFFFFF"/>
                </a:solidFill>
                <a:latin typeface="+mj-lt"/>
                <a:ea typeface="+mj-ea"/>
                <a:cs typeface="+mj-cs"/>
              </a:rPr>
              <a:t> (A Refresher)</a:t>
            </a:r>
          </a:p>
        </p:txBody>
      </p:sp>
      <p:sp>
        <p:nvSpPr>
          <p:cNvPr id="3" name="Slide Number Placeholder 2">
            <a:extLst>
              <a:ext uri="{FF2B5EF4-FFF2-40B4-BE49-F238E27FC236}">
                <a16:creationId xmlns:a16="http://schemas.microsoft.com/office/drawing/2014/main" id="{37B9E809-F455-499B-8C65-E262D627D15C}"/>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7</a:t>
            </a:fld>
            <a:endParaRPr lang="en-US" sz="1100">
              <a:solidFill>
                <a:schemeClr val="tx1">
                  <a:lumMod val="50000"/>
                  <a:lumOff val="50000"/>
                </a:schemeClr>
              </a:solidFill>
            </a:endParaRPr>
          </a:p>
        </p:txBody>
      </p:sp>
      <p:graphicFrame>
        <p:nvGraphicFramePr>
          <p:cNvPr id="6" name="TextBox 3">
            <a:extLst>
              <a:ext uri="{FF2B5EF4-FFF2-40B4-BE49-F238E27FC236}">
                <a16:creationId xmlns:a16="http://schemas.microsoft.com/office/drawing/2014/main" id="{4F410512-CE9E-4D8E-9EFC-13B018710D99}"/>
              </a:ext>
            </a:extLst>
          </p:cNvPr>
          <p:cNvGraphicFramePr/>
          <p:nvPr>
            <p:extLst>
              <p:ext uri="{D42A27DB-BD31-4B8C-83A1-F6EECF244321}">
                <p14:modId xmlns:p14="http://schemas.microsoft.com/office/powerpoint/2010/main" val="50755059"/>
              </p:ext>
            </p:extLst>
          </p:nvPr>
        </p:nvGraphicFramePr>
        <p:xfrm>
          <a:off x="4030163" y="-152671"/>
          <a:ext cx="8068536" cy="69685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78355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3D65EE-1997-4CE5-A537-FB19176246EE}"/>
              </a:ext>
            </a:extLst>
          </p:cNvPr>
          <p:cNvSpPr>
            <a:spLocks noGrp="1"/>
          </p:cNvSpPr>
          <p:nvPr>
            <p:ph type="title"/>
          </p:nvPr>
        </p:nvSpPr>
        <p:spPr>
          <a:xfrm>
            <a:off x="466722" y="586855"/>
            <a:ext cx="3201366" cy="3387497"/>
          </a:xfrm>
        </p:spPr>
        <p:txBody>
          <a:bodyPr vert="horz" lIns="91440" tIns="45720" rIns="91440" bIns="45720" rtlCol="0" anchor="b">
            <a:normAutofit/>
          </a:bodyPr>
          <a:lstStyle/>
          <a:p>
            <a:pPr algn="r"/>
            <a:r>
              <a:rPr lang="en-US" sz="4000" kern="1200">
                <a:solidFill>
                  <a:srgbClr val="FFFFFF"/>
                </a:solidFill>
                <a:latin typeface="+mj-lt"/>
                <a:ea typeface="+mj-ea"/>
                <a:cs typeface="+mj-cs"/>
              </a:rPr>
              <a:t>API Security Basics</a:t>
            </a:r>
          </a:p>
        </p:txBody>
      </p:sp>
      <p:sp>
        <p:nvSpPr>
          <p:cNvPr id="4" name="TextBox 3">
            <a:extLst>
              <a:ext uri="{FF2B5EF4-FFF2-40B4-BE49-F238E27FC236}">
                <a16:creationId xmlns:a16="http://schemas.microsoft.com/office/drawing/2014/main" id="{3407B74E-C5E9-479B-8D45-678225F2D3BA}"/>
              </a:ext>
            </a:extLst>
          </p:cNvPr>
          <p:cNvSpPr txBox="1"/>
          <p:nvPr/>
        </p:nvSpPr>
        <p:spPr>
          <a:xfrm>
            <a:off x="4132926" y="649480"/>
            <a:ext cx="7966457" cy="5546047"/>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sz="2400" b="1"/>
              <a:t>Authentication</a:t>
            </a:r>
            <a:r>
              <a:rPr lang="en-US" sz="2400"/>
              <a:t> : Who you are : Proves correct identity</a:t>
            </a:r>
          </a:p>
          <a:p>
            <a:pPr indent="-228600">
              <a:lnSpc>
                <a:spcPct val="90000"/>
              </a:lnSpc>
              <a:spcAft>
                <a:spcPts val="600"/>
              </a:spcAft>
              <a:buFont typeface="Arial" panose="020B0604020202020204" pitchFamily="34" charset="0"/>
              <a:buChar char="•"/>
            </a:pPr>
            <a:endParaRPr lang="en-US" sz="2400"/>
          </a:p>
          <a:p>
            <a:pPr indent="-228600">
              <a:lnSpc>
                <a:spcPct val="90000"/>
              </a:lnSpc>
              <a:spcAft>
                <a:spcPts val="600"/>
              </a:spcAft>
              <a:buFont typeface="Arial" panose="020B0604020202020204" pitchFamily="34" charset="0"/>
              <a:buChar char="•"/>
            </a:pPr>
            <a:r>
              <a:rPr lang="en-US" sz="2400" b="1"/>
              <a:t>Authorization : </a:t>
            </a:r>
            <a:r>
              <a:rPr lang="en-US" sz="2400"/>
              <a:t>What you can do : Allows certain actions</a:t>
            </a:r>
            <a:endParaRPr lang="en-US" sz="2400">
              <a:cs typeface="Calibri"/>
            </a:endParaRPr>
          </a:p>
          <a:p>
            <a:pPr indent="-228600">
              <a:lnSpc>
                <a:spcPct val="90000"/>
              </a:lnSpc>
              <a:spcAft>
                <a:spcPts val="600"/>
              </a:spcAft>
              <a:buFont typeface="Arial" panose="020B0604020202020204" pitchFamily="34" charset="0"/>
              <a:buChar char="•"/>
            </a:pPr>
            <a:endParaRPr lang="en-US" sz="2400" b="1"/>
          </a:p>
          <a:p>
            <a:pPr indent="-228600">
              <a:lnSpc>
                <a:spcPct val="90000"/>
              </a:lnSpc>
              <a:spcAft>
                <a:spcPts val="600"/>
              </a:spcAft>
              <a:buFont typeface="Arial" panose="020B0604020202020204" pitchFamily="34" charset="0"/>
              <a:buChar char="•"/>
            </a:pPr>
            <a:r>
              <a:rPr lang="en-US" sz="2400" b="1"/>
              <a:t>Integrity : </a:t>
            </a:r>
            <a:r>
              <a:rPr lang="en-US" sz="2400"/>
              <a:t>Message consistency before/after transit</a:t>
            </a:r>
            <a:endParaRPr lang="en-US" sz="2400">
              <a:cs typeface="Calibri"/>
            </a:endParaRPr>
          </a:p>
          <a:p>
            <a:pPr indent="-228600">
              <a:lnSpc>
                <a:spcPct val="90000"/>
              </a:lnSpc>
              <a:spcAft>
                <a:spcPts val="600"/>
              </a:spcAft>
              <a:buFont typeface="Arial" panose="020B0604020202020204" pitchFamily="34" charset="0"/>
              <a:buChar char="•"/>
            </a:pPr>
            <a:endParaRPr lang="en-US" sz="2400" b="1"/>
          </a:p>
          <a:p>
            <a:pPr indent="-228600">
              <a:lnSpc>
                <a:spcPct val="90000"/>
              </a:lnSpc>
              <a:spcAft>
                <a:spcPts val="600"/>
              </a:spcAft>
              <a:buFont typeface="Arial" panose="020B0604020202020204" pitchFamily="34" charset="0"/>
              <a:buChar char="•"/>
            </a:pPr>
            <a:r>
              <a:rPr lang="en-US" sz="2400" b="1"/>
              <a:t>Non-repudiation : </a:t>
            </a:r>
            <a:r>
              <a:rPr lang="en-US" sz="2400"/>
              <a:t>Proven receipt / No denial</a:t>
            </a:r>
            <a:endParaRPr lang="en-US" sz="2400">
              <a:cs typeface="Calibri"/>
            </a:endParaRPr>
          </a:p>
          <a:p>
            <a:pPr indent="-228600">
              <a:lnSpc>
                <a:spcPct val="90000"/>
              </a:lnSpc>
              <a:spcAft>
                <a:spcPts val="600"/>
              </a:spcAft>
              <a:buFont typeface="Arial" panose="020B0604020202020204" pitchFamily="34" charset="0"/>
              <a:buChar char="•"/>
            </a:pPr>
            <a:endParaRPr lang="en-US" sz="2400" b="1"/>
          </a:p>
          <a:p>
            <a:pPr indent="-228600">
              <a:lnSpc>
                <a:spcPct val="90000"/>
              </a:lnSpc>
              <a:spcAft>
                <a:spcPts val="600"/>
              </a:spcAft>
              <a:buFont typeface="Arial" panose="020B0604020202020204" pitchFamily="34" charset="0"/>
              <a:buChar char="•"/>
            </a:pPr>
            <a:r>
              <a:rPr lang="en-US" sz="2400" b="1"/>
              <a:t>Confidentiality : </a:t>
            </a:r>
            <a:r>
              <a:rPr lang="en-US" sz="2400"/>
              <a:t>Secured message during transit</a:t>
            </a:r>
            <a:endParaRPr lang="en-US" sz="2400">
              <a:cs typeface="Calibri"/>
            </a:endParaRPr>
          </a:p>
        </p:txBody>
      </p:sp>
      <p:sp>
        <p:nvSpPr>
          <p:cNvPr id="3" name="Slide Number Placeholder 2">
            <a:extLst>
              <a:ext uri="{FF2B5EF4-FFF2-40B4-BE49-F238E27FC236}">
                <a16:creationId xmlns:a16="http://schemas.microsoft.com/office/drawing/2014/main" id="{C404F96A-37EA-4CE0-986C-B693653DD71A}"/>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8</a:t>
            </a:fld>
            <a:endParaRPr lang="en-US" sz="1100">
              <a:solidFill>
                <a:schemeClr val="tx1">
                  <a:lumMod val="50000"/>
                  <a:lumOff val="50000"/>
                </a:schemeClr>
              </a:solidFill>
            </a:endParaRPr>
          </a:p>
        </p:txBody>
      </p:sp>
    </p:spTree>
    <p:extLst>
      <p:ext uri="{BB962C8B-B14F-4D97-AF65-F5344CB8AC3E}">
        <p14:creationId xmlns:p14="http://schemas.microsoft.com/office/powerpoint/2010/main" val="3200718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Rectangle 34">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726A4D-9958-4B78-ABA9-2EED2C7602A4}"/>
              </a:ext>
            </a:extLst>
          </p:cNvPr>
          <p:cNvSpPr>
            <a:spLocks noGrp="1"/>
          </p:cNvSpPr>
          <p:nvPr>
            <p:ph type="title"/>
          </p:nvPr>
        </p:nvSpPr>
        <p:spPr>
          <a:xfrm>
            <a:off x="466722" y="586855"/>
            <a:ext cx="3201366" cy="3387497"/>
          </a:xfrm>
        </p:spPr>
        <p:txBody>
          <a:bodyPr vert="horz" lIns="91440" tIns="45720" rIns="91440" bIns="45720" rtlCol="0" anchor="b">
            <a:normAutofit/>
          </a:bodyPr>
          <a:lstStyle/>
          <a:p>
            <a:pPr algn="r"/>
            <a:r>
              <a:rPr lang="en-US" sz="3700" kern="1200">
                <a:solidFill>
                  <a:srgbClr val="FFFFFF"/>
                </a:solidFill>
                <a:latin typeface="+mj-lt"/>
                <a:ea typeface="+mj-ea"/>
                <a:cs typeface="+mj-cs"/>
              </a:rPr>
              <a:t>Let's Focus on Authentication: API Keys</a:t>
            </a:r>
            <a:r>
              <a:rPr lang="en-US" sz="3700">
                <a:solidFill>
                  <a:srgbClr val="FFFFFF"/>
                </a:solidFill>
              </a:rPr>
              <a:t> (and Tokens)</a:t>
            </a:r>
            <a:endParaRPr lang="en-US" sz="3700" kern="1200">
              <a:solidFill>
                <a:srgbClr val="FFFFFF"/>
              </a:solidFill>
              <a:latin typeface="+mj-lt"/>
              <a:ea typeface="+mj-ea"/>
              <a:cs typeface="+mj-cs"/>
            </a:endParaRPr>
          </a:p>
        </p:txBody>
      </p:sp>
      <p:sp>
        <p:nvSpPr>
          <p:cNvPr id="5" name="TextBox 4">
            <a:extLst>
              <a:ext uri="{FF2B5EF4-FFF2-40B4-BE49-F238E27FC236}">
                <a16:creationId xmlns:a16="http://schemas.microsoft.com/office/drawing/2014/main" id="{183A94B2-4D6F-4EDD-8C20-136CDDA47592}"/>
              </a:ext>
            </a:extLst>
          </p:cNvPr>
          <p:cNvSpPr txBox="1"/>
          <p:nvPr/>
        </p:nvSpPr>
        <p:spPr>
          <a:xfrm>
            <a:off x="5541282" y="-27854"/>
            <a:ext cx="5584117" cy="1077529"/>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lnSpc>
                <a:spcPct val="90000"/>
              </a:lnSpc>
              <a:spcAft>
                <a:spcPts val="600"/>
              </a:spcAft>
            </a:pPr>
            <a:r>
              <a:rPr lang="en-US" sz="2000"/>
              <a:t>An </a:t>
            </a:r>
            <a:r>
              <a:rPr lang="en-US" sz="2000" b="1"/>
              <a:t>application programming interface key</a:t>
            </a:r>
            <a:r>
              <a:rPr lang="en-US" sz="2000"/>
              <a:t> (API key) is a unique identifier used to authenticate a user, developer, or calling program to an API</a:t>
            </a:r>
            <a:endParaRPr lang="en-US"/>
          </a:p>
        </p:txBody>
      </p:sp>
      <p:pic>
        <p:nvPicPr>
          <p:cNvPr id="8" name="Graphic 8">
            <a:extLst>
              <a:ext uri="{FF2B5EF4-FFF2-40B4-BE49-F238E27FC236}">
                <a16:creationId xmlns:a16="http://schemas.microsoft.com/office/drawing/2014/main" id="{B04863AA-C2C7-4271-BC0A-0B4CA4EEFFC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46836" y="1055171"/>
            <a:ext cx="4434222" cy="2972126"/>
          </a:xfrm>
          <a:prstGeom prst="rect">
            <a:avLst/>
          </a:prstGeom>
        </p:spPr>
      </p:pic>
      <p:sp>
        <p:nvSpPr>
          <p:cNvPr id="3" name="Slide Number Placeholder 2">
            <a:extLst>
              <a:ext uri="{FF2B5EF4-FFF2-40B4-BE49-F238E27FC236}">
                <a16:creationId xmlns:a16="http://schemas.microsoft.com/office/drawing/2014/main" id="{E143044C-E569-4DEE-B0F5-60C4B4A12F67}"/>
              </a:ext>
            </a:extLst>
          </p:cNvPr>
          <p:cNvSpPr>
            <a:spLocks noGrp="1"/>
          </p:cNvSpPr>
          <p:nvPr>
            <p:ph type="sldNum" sz="quarter" idx="12"/>
          </p:nvPr>
        </p:nvSpPr>
        <p:spPr>
          <a:xfrm>
            <a:off x="11704320" y="6455664"/>
            <a:ext cx="448056" cy="365125"/>
          </a:xfrm>
        </p:spPr>
        <p:txBody>
          <a:bodyPr vert="horz" lIns="91440" tIns="45720" rIns="91440" bIns="45720" rtlCol="0" anchor="ctr">
            <a:normAutofit/>
          </a:bodyPr>
          <a:lstStyle/>
          <a:p>
            <a:pPr>
              <a:spcAft>
                <a:spcPts val="600"/>
              </a:spcAft>
            </a:pPr>
            <a:fld id="{5673DBE7-E9D8-9B45-8EBE-50306F62FEF5}" type="slidenum">
              <a:rPr lang="en-US" sz="1100">
                <a:solidFill>
                  <a:schemeClr val="tx1">
                    <a:lumMod val="50000"/>
                    <a:lumOff val="50000"/>
                  </a:schemeClr>
                </a:solidFill>
              </a:rPr>
              <a:pPr>
                <a:spcAft>
                  <a:spcPts val="600"/>
                </a:spcAft>
              </a:pPr>
              <a:t>9</a:t>
            </a:fld>
            <a:endParaRPr lang="en-US" sz="1100">
              <a:solidFill>
                <a:schemeClr val="tx1">
                  <a:lumMod val="50000"/>
                  <a:lumOff val="50000"/>
                </a:schemeClr>
              </a:solidFill>
            </a:endParaRPr>
          </a:p>
        </p:txBody>
      </p:sp>
      <p:pic>
        <p:nvPicPr>
          <p:cNvPr id="4" name="Picture 5" descr="Diagram&#10;&#10;Description automatically generated">
            <a:extLst>
              <a:ext uri="{FF2B5EF4-FFF2-40B4-BE49-F238E27FC236}">
                <a16:creationId xmlns:a16="http://schemas.microsoft.com/office/drawing/2014/main" id="{A194A17A-DBCA-4598-BB52-EEEF064315CF}"/>
              </a:ext>
            </a:extLst>
          </p:cNvPr>
          <p:cNvPicPr>
            <a:picLocks noChangeAspect="1"/>
          </p:cNvPicPr>
          <p:nvPr/>
        </p:nvPicPr>
        <p:blipFill>
          <a:blip r:embed="rId5"/>
          <a:stretch>
            <a:fillRect/>
          </a:stretch>
        </p:blipFill>
        <p:spPr>
          <a:xfrm>
            <a:off x="5665141" y="4138507"/>
            <a:ext cx="5330237" cy="2503874"/>
          </a:xfrm>
          <a:prstGeom prst="rect">
            <a:avLst/>
          </a:prstGeom>
        </p:spPr>
      </p:pic>
    </p:spTree>
    <p:extLst>
      <p:ext uri="{BB962C8B-B14F-4D97-AF65-F5344CB8AC3E}">
        <p14:creationId xmlns:p14="http://schemas.microsoft.com/office/powerpoint/2010/main" val="13274040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1" Type="http://schemas.openxmlformats.org/officeDocument/2006/relationships/image" Target="../media/image2.jpeg"/></Relationships>
</file>

<file path=ppt/theme/_rels/theme5.xml.rels><?xml version="1.0" encoding="UTF-8" standalone="yes"?>
<Relationships xmlns="http://schemas.openxmlformats.org/package/2006/relationships"><Relationship Id="rId1" Type="http://schemas.openxmlformats.org/officeDocument/2006/relationships/image" Target="../media/image4.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riginal 5_01_Win32" id="{77344C68-A3F1-476B-8680-97D7F429B46B}" vid="{89780073-58E8-4DFF-BF29-BA99F80528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5.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DB58277-F8DF-46FF-84EC-EF41B835E69F}">
  <ds:schemaRefs>
    <ds:schemaRef ds:uri="http://schemas.microsoft.com/sharepoint/v3/contenttype/forms"/>
  </ds:schemaRefs>
</ds:datastoreItem>
</file>

<file path=customXml/itemProps2.xml><?xml version="1.0" encoding="utf-8"?>
<ds:datastoreItem xmlns:ds="http://schemas.openxmlformats.org/officeDocument/2006/customXml" ds:itemID="{137651BA-F45C-4845-9AB3-E0A65B39F5E1}">
  <ds:schemaRefs>
    <ds:schemaRef ds:uri="71af3243-3dd4-4a8d-8c0d-dd76da1f02a5"/>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2D276E62-80A3-44DD-9BCC-97ED2B99B57F}">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44</Slides>
  <Notes>20</Notes>
  <HiddenSlides>0</HiddenSlides>
  <ScaleCrop>false</ScaleCrop>
  <HeadingPairs>
    <vt:vector size="4" baseType="variant">
      <vt:variant>
        <vt:lpstr>Theme</vt:lpstr>
      </vt:variant>
      <vt:variant>
        <vt:i4>5</vt:i4>
      </vt:variant>
      <vt:variant>
        <vt:lpstr>Slide Titles</vt:lpstr>
      </vt:variant>
      <vt:variant>
        <vt:i4>44</vt:i4>
      </vt:variant>
    </vt:vector>
  </HeadingPairs>
  <TitlesOfParts>
    <vt:vector size="49" baseType="lpstr">
      <vt:lpstr>SavonVTI</vt:lpstr>
      <vt:lpstr>Office Theme</vt:lpstr>
      <vt:lpstr>2_Office Theme</vt:lpstr>
      <vt:lpstr>Circuit</vt:lpstr>
      <vt:lpstr>Celestial</vt:lpstr>
      <vt:lpstr>InfoSec Technical Champions Meeting</vt:lpstr>
      <vt:lpstr>PowerPoint Presentation</vt:lpstr>
      <vt:lpstr>     2nd Technical Champions Meeting August 11th , 2021</vt:lpstr>
      <vt:lpstr>PowerPoint Presentation</vt:lpstr>
      <vt:lpstr>PowerPoint Presentation</vt:lpstr>
      <vt:lpstr>PowerPoint Presentation</vt:lpstr>
      <vt:lpstr>API Breakdown: (A Refresher)</vt:lpstr>
      <vt:lpstr>API Security Basics</vt:lpstr>
      <vt:lpstr>Let's Focus on Authentication: API Keys (and Tokens)</vt:lpstr>
      <vt:lpstr>Securing an API key:  Best Practices</vt:lpstr>
      <vt:lpstr>Keep Secrets out of SDLC Channels  and Pipelines: Protect our API Keys (HMAC)</vt:lpstr>
      <vt:lpstr>HMAC Example</vt:lpstr>
      <vt:lpstr>InfoSec Guidance</vt:lpstr>
      <vt:lpstr>InfoSec Guidance (Continued)</vt:lpstr>
      <vt:lpstr>No Keys in our Device/Pipelines!</vt:lpstr>
      <vt:lpstr>How / What to document your API Authentication</vt:lpstr>
      <vt:lpstr>Example of Documentation, using an OpenAPI Spec (Swagger)</vt:lpstr>
      <vt:lpstr>Postman:  With Great Power, Comes Great Responsibility</vt:lpstr>
      <vt:lpstr>Postman:  Auth Example</vt:lpstr>
      <vt:lpstr>Postman Continued</vt:lpstr>
      <vt:lpstr>Stuff To Think About:</vt:lpstr>
      <vt:lpstr>Questions?</vt:lpstr>
      <vt:lpstr>Kubernetes</vt:lpstr>
      <vt:lpstr>Full Disclosure</vt:lpstr>
      <vt:lpstr>What is Kubernetes?</vt:lpstr>
      <vt:lpstr>What does that mean?</vt:lpstr>
      <vt:lpstr>but what does it offer?</vt:lpstr>
      <vt:lpstr>Vocabulary</vt:lpstr>
      <vt:lpstr>Kubernetes</vt:lpstr>
      <vt:lpstr>Kubernetes – Defense In Depth</vt:lpstr>
      <vt:lpstr>SIDEBAR - Docker</vt:lpstr>
      <vt:lpstr>Dockerfile</vt:lpstr>
      <vt:lpstr>Securing Kubernetes - basics</vt:lpstr>
      <vt:lpstr>Securing Kubernetes - Docker Runtime</vt:lpstr>
      <vt:lpstr>Considerations:</vt:lpstr>
      <vt:lpstr>K8s Attacks</vt:lpstr>
      <vt:lpstr>Why honk?</vt:lpstr>
      <vt:lpstr>Honk</vt:lpstr>
      <vt:lpstr>K8s and APT28</vt:lpstr>
      <vt:lpstr>Dockerhub and monero</vt:lpstr>
      <vt:lpstr>Questions?</vt:lpstr>
      <vt:lpstr>Resources: </vt:lpstr>
      <vt:lpstr>Are there any additional questions or comments?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Cost, Benefit and limiting the risk of OSS</dc:title>
  <dc:creator>Baran, Josh</dc:creator>
  <cp:revision>5</cp:revision>
  <dcterms:created xsi:type="dcterms:W3CDTF">2021-04-06T21:01:30Z</dcterms:created>
  <dcterms:modified xsi:type="dcterms:W3CDTF">2021-08-11T18:41:49Z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07724ff-9999-494f-b257-05dacc46ac87_Enabled">
    <vt:lpwstr>true</vt:lpwstr>
  </property>
  <property fmtid="{D5CDD505-2E9C-101B-9397-08002B2CF9AE}" pid="3" name="MSIP_Label_807724ff-9999-494f-b257-05dacc46ac87_SetDate">
    <vt:lpwstr>2021-04-06T21:41:41Z</vt:lpwstr>
  </property>
  <property fmtid="{D5CDD505-2E9C-101B-9397-08002B2CF9AE}" pid="4" name="MSIP_Label_807724ff-9999-494f-b257-05dacc46ac87_Method">
    <vt:lpwstr>Standard</vt:lpwstr>
  </property>
  <property fmtid="{D5CDD505-2E9C-101B-9397-08002B2CF9AE}" pid="5" name="MSIP_Label_807724ff-9999-494f-b257-05dacc46ac87_Name">
    <vt:lpwstr>807724ff-9999-494f-b257-05dacc46ac87</vt:lpwstr>
  </property>
  <property fmtid="{D5CDD505-2E9C-101B-9397-08002B2CF9AE}" pid="6" name="MSIP_Label_807724ff-9999-494f-b257-05dacc46ac87_SiteId">
    <vt:lpwstr>e58c8e81-abd8-48a8-929d-eb67611b83bd</vt:lpwstr>
  </property>
  <property fmtid="{D5CDD505-2E9C-101B-9397-08002B2CF9AE}" pid="7" name="MSIP_Label_807724ff-9999-494f-b257-05dacc46ac87_ActionId">
    <vt:lpwstr>ab25fbb5-9b69-4aab-808a-35ca46625264</vt:lpwstr>
  </property>
  <property fmtid="{D5CDD505-2E9C-101B-9397-08002B2CF9AE}" pid="8" name="MSIP_Label_807724ff-9999-494f-b257-05dacc46ac87_ContentBits">
    <vt:lpwstr>0</vt:lpwstr>
  </property>
</Properties>
</file>

<file path=docProps/thumbnail.jpeg>
</file>